
<file path=[Content_Types].xml><?xml version="1.0" encoding="utf-8"?>
<Types xmlns="http://schemas.openxmlformats.org/package/2006/content-types">
  <Default Extension="png" ContentType="image/png"/>
  <Default Extension="tmp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76"/>
  </p:notesMasterIdLst>
  <p:sldIdLst>
    <p:sldId id="305" r:id="rId3"/>
    <p:sldId id="256" r:id="rId4"/>
    <p:sldId id="272" r:id="rId5"/>
    <p:sldId id="258" r:id="rId6"/>
    <p:sldId id="310" r:id="rId7"/>
    <p:sldId id="349" r:id="rId8"/>
    <p:sldId id="271" r:id="rId9"/>
    <p:sldId id="350" r:id="rId10"/>
    <p:sldId id="351" r:id="rId11"/>
    <p:sldId id="352" r:id="rId12"/>
    <p:sldId id="353" r:id="rId13"/>
    <p:sldId id="354" r:id="rId14"/>
    <p:sldId id="355" r:id="rId15"/>
    <p:sldId id="259" r:id="rId16"/>
    <p:sldId id="260" r:id="rId17"/>
    <p:sldId id="261" r:id="rId18"/>
    <p:sldId id="262" r:id="rId19"/>
    <p:sldId id="263" r:id="rId20"/>
    <p:sldId id="267" r:id="rId21"/>
    <p:sldId id="266" r:id="rId22"/>
    <p:sldId id="268" r:id="rId23"/>
    <p:sldId id="269" r:id="rId24"/>
    <p:sldId id="273" r:id="rId25"/>
    <p:sldId id="275" r:id="rId26"/>
    <p:sldId id="274" r:id="rId27"/>
    <p:sldId id="276" r:id="rId28"/>
    <p:sldId id="283" r:id="rId29"/>
    <p:sldId id="285" r:id="rId30"/>
    <p:sldId id="288" r:id="rId31"/>
    <p:sldId id="286" r:id="rId32"/>
    <p:sldId id="282" r:id="rId33"/>
    <p:sldId id="290" r:id="rId34"/>
    <p:sldId id="356" r:id="rId35"/>
    <p:sldId id="311" r:id="rId36"/>
    <p:sldId id="279" r:id="rId37"/>
    <p:sldId id="281" r:id="rId38"/>
    <p:sldId id="295" r:id="rId39"/>
    <p:sldId id="296" r:id="rId40"/>
    <p:sldId id="298" r:id="rId41"/>
    <p:sldId id="299" r:id="rId42"/>
    <p:sldId id="300" r:id="rId43"/>
    <p:sldId id="312" r:id="rId44"/>
    <p:sldId id="308" r:id="rId45"/>
    <p:sldId id="317" r:id="rId46"/>
    <p:sldId id="307" r:id="rId47"/>
    <p:sldId id="309" r:id="rId48"/>
    <p:sldId id="302" r:id="rId49"/>
    <p:sldId id="306" r:id="rId50"/>
    <p:sldId id="313" r:id="rId51"/>
    <p:sldId id="291" r:id="rId52"/>
    <p:sldId id="315" r:id="rId53"/>
    <p:sldId id="316" r:id="rId54"/>
    <p:sldId id="314" r:id="rId55"/>
    <p:sldId id="319" r:id="rId56"/>
    <p:sldId id="321" r:id="rId57"/>
    <p:sldId id="322" r:id="rId58"/>
    <p:sldId id="323" r:id="rId59"/>
    <p:sldId id="325" r:id="rId60"/>
    <p:sldId id="326" r:id="rId61"/>
    <p:sldId id="328" r:id="rId62"/>
    <p:sldId id="329" r:id="rId63"/>
    <p:sldId id="330" r:id="rId64"/>
    <p:sldId id="333" r:id="rId65"/>
    <p:sldId id="335" r:id="rId66"/>
    <p:sldId id="343" r:id="rId67"/>
    <p:sldId id="336" r:id="rId68"/>
    <p:sldId id="340" r:id="rId69"/>
    <p:sldId id="342" r:id="rId70"/>
    <p:sldId id="337" r:id="rId71"/>
    <p:sldId id="347" r:id="rId72"/>
    <p:sldId id="301" r:id="rId73"/>
    <p:sldId id="345" r:id="rId74"/>
    <p:sldId id="278" r:id="rId7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D43CA2B2-4C1A-41AE-B484-E3983236175A}">
          <p14:sldIdLst>
            <p14:sldId id="305"/>
            <p14:sldId id="256"/>
            <p14:sldId id="272"/>
            <p14:sldId id="258"/>
          </p14:sldIdLst>
        </p14:section>
        <p14:section name="GIT" id="{B843B32D-CB6C-44D3-A070-F598FCCB7C0A}">
          <p14:sldIdLst>
            <p14:sldId id="310"/>
            <p14:sldId id="349"/>
            <p14:sldId id="271"/>
            <p14:sldId id="350"/>
            <p14:sldId id="351"/>
            <p14:sldId id="352"/>
            <p14:sldId id="353"/>
            <p14:sldId id="354"/>
            <p14:sldId id="355"/>
            <p14:sldId id="259"/>
            <p14:sldId id="260"/>
            <p14:sldId id="261"/>
            <p14:sldId id="262"/>
            <p14:sldId id="263"/>
            <p14:sldId id="267"/>
            <p14:sldId id="266"/>
            <p14:sldId id="268"/>
            <p14:sldId id="269"/>
            <p14:sldId id="273"/>
            <p14:sldId id="275"/>
            <p14:sldId id="274"/>
            <p14:sldId id="276"/>
            <p14:sldId id="283"/>
            <p14:sldId id="285"/>
            <p14:sldId id="288"/>
            <p14:sldId id="286"/>
            <p14:sldId id="282"/>
            <p14:sldId id="290"/>
            <p14:sldId id="356"/>
          </p14:sldIdLst>
        </p14:section>
        <p14:section name="Visual Studio" id="{3EA6999F-1CBC-4B2D-BAAA-FDBD09A94F5D}">
          <p14:sldIdLst>
            <p14:sldId id="311"/>
            <p14:sldId id="279"/>
            <p14:sldId id="281"/>
            <p14:sldId id="295"/>
            <p14:sldId id="296"/>
            <p14:sldId id="298"/>
            <p14:sldId id="299"/>
            <p14:sldId id="300"/>
          </p14:sldIdLst>
        </p14:section>
        <p14:section name="ASP.NET MVC" id="{386C3E69-4AD2-4B67-9A51-F8D2613A7374}">
          <p14:sldIdLst>
            <p14:sldId id="312"/>
            <p14:sldId id="308"/>
            <p14:sldId id="317"/>
            <p14:sldId id="307"/>
            <p14:sldId id="309"/>
            <p14:sldId id="302"/>
            <p14:sldId id="306"/>
            <p14:sldId id="313"/>
            <p14:sldId id="291"/>
            <p14:sldId id="315"/>
            <p14:sldId id="316"/>
            <p14:sldId id="314"/>
            <p14:sldId id="319"/>
            <p14:sldId id="321"/>
            <p14:sldId id="322"/>
            <p14:sldId id="323"/>
            <p14:sldId id="325"/>
            <p14:sldId id="326"/>
            <p14:sldId id="328"/>
            <p14:sldId id="329"/>
            <p14:sldId id="330"/>
            <p14:sldId id="333"/>
            <p14:sldId id="335"/>
            <p14:sldId id="343"/>
          </p14:sldIdLst>
        </p14:section>
        <p14:section name="ASP.NET WebAPI" id="{6D6A5F07-C54C-4F82-894E-C357C18504D7}">
          <p14:sldIdLst>
            <p14:sldId id="336"/>
            <p14:sldId id="340"/>
            <p14:sldId id="342"/>
            <p14:sldId id="337"/>
            <p14:sldId id="347"/>
            <p14:sldId id="301"/>
            <p14:sldId id="345"/>
          </p14:sldIdLst>
        </p14:section>
        <p14:section name="Xamarin.Forms" id="{F478ADB0-498F-47F3-AF73-3E5A5122E304}">
          <p14:sldIdLst>
            <p14:sldId id="27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F528F"/>
    <a:srgbClr val="0171B0"/>
    <a:srgbClr val="1D43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16" autoAdjust="0"/>
    <p:restoredTop sz="84829" autoAdjust="0"/>
  </p:normalViewPr>
  <p:slideViewPr>
    <p:cSldViewPr snapToGrid="0">
      <p:cViewPr varScale="1">
        <p:scale>
          <a:sx n="61" d="100"/>
          <a:sy n="61" d="100"/>
        </p:scale>
        <p:origin x="29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theme" Target="theme/theme1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viewProps" Target="viewProps.xml"/><Relationship Id="rId81" Type="http://schemas.microsoft.com/office/2015/10/relationships/revisionInfo" Target="revisionInfo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1E88D90-06F9-45F4-9E19-3148E07E270F}" type="doc">
      <dgm:prSet loTypeId="urn:microsoft.com/office/officeart/2005/8/layout/architecture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8CCB164-094A-444D-9780-FBC3B4587C72}">
      <dgm:prSet phldrT="[Text]"/>
      <dgm:spPr/>
      <dgm:t>
        <a:bodyPr/>
        <a:lstStyle/>
        <a:p>
          <a:r>
            <a:rPr lang="fr-BE" dirty="0"/>
            <a:t>Unit Of </a:t>
          </a:r>
          <a:r>
            <a:rPr lang="fr-BE" dirty="0" err="1"/>
            <a:t>Work</a:t>
          </a:r>
          <a:r>
            <a:rPr lang="fr-BE" dirty="0"/>
            <a:t> &amp; </a:t>
          </a:r>
          <a:r>
            <a:rPr lang="fr-BE" dirty="0" err="1"/>
            <a:t>Repositories</a:t>
          </a:r>
          <a:endParaRPr lang="en-US" dirty="0"/>
        </a:p>
      </dgm:t>
    </dgm:pt>
    <dgm:pt modelId="{96F2E825-73D4-4FC6-9671-116C63B70B91}" type="parTrans" cxnId="{E6524520-0B6D-48E2-AE66-FB45320F382D}">
      <dgm:prSet/>
      <dgm:spPr/>
      <dgm:t>
        <a:bodyPr/>
        <a:lstStyle/>
        <a:p>
          <a:endParaRPr lang="en-US"/>
        </a:p>
      </dgm:t>
    </dgm:pt>
    <dgm:pt modelId="{8EB99E36-A327-4B31-8D9A-A5391E3D4033}" type="sibTrans" cxnId="{E6524520-0B6D-48E2-AE66-FB45320F382D}">
      <dgm:prSet/>
      <dgm:spPr/>
      <dgm:t>
        <a:bodyPr/>
        <a:lstStyle/>
        <a:p>
          <a:endParaRPr lang="en-US"/>
        </a:p>
      </dgm:t>
    </dgm:pt>
    <dgm:pt modelId="{2BA8A811-EBE9-4A36-A77C-DBAA205F3F13}">
      <dgm:prSet phldrT="[Text]"/>
      <dgm:spPr/>
      <dgm:t>
        <a:bodyPr/>
        <a:lstStyle/>
        <a:p>
          <a:r>
            <a:rPr lang="fr-BE" dirty="0"/>
            <a:t>Business Layer</a:t>
          </a:r>
          <a:endParaRPr lang="en-US" dirty="0"/>
        </a:p>
      </dgm:t>
    </dgm:pt>
    <dgm:pt modelId="{79E4DF22-2E28-44D9-AF32-408E00AA8D2E}" type="parTrans" cxnId="{D52BF8FB-E330-43C6-86BE-5D5FA900F6C2}">
      <dgm:prSet/>
      <dgm:spPr/>
      <dgm:t>
        <a:bodyPr/>
        <a:lstStyle/>
        <a:p>
          <a:endParaRPr lang="en-US"/>
        </a:p>
      </dgm:t>
    </dgm:pt>
    <dgm:pt modelId="{FC1F620C-6869-4515-B70A-A85B6C52D785}" type="sibTrans" cxnId="{D52BF8FB-E330-43C6-86BE-5D5FA900F6C2}">
      <dgm:prSet/>
      <dgm:spPr/>
      <dgm:t>
        <a:bodyPr/>
        <a:lstStyle/>
        <a:p>
          <a:endParaRPr lang="en-US"/>
        </a:p>
      </dgm:t>
    </dgm:pt>
    <dgm:pt modelId="{F90A9149-A3AE-4298-8A71-FB11486FB4C0}">
      <dgm:prSet phldrT="[Text]"/>
      <dgm:spPr/>
      <dgm:t>
        <a:bodyPr/>
        <a:lstStyle/>
        <a:p>
          <a:r>
            <a:rPr lang="fr-BE" dirty="0"/>
            <a:t>MVC Controller</a:t>
          </a:r>
          <a:endParaRPr lang="en-US" dirty="0"/>
        </a:p>
      </dgm:t>
    </dgm:pt>
    <dgm:pt modelId="{E7CC552F-DF51-4E91-A2F7-E9FD388B800F}" type="parTrans" cxnId="{3F34F2A9-1BBA-4FBA-8FD4-BA38BC02E6A0}">
      <dgm:prSet/>
      <dgm:spPr/>
      <dgm:t>
        <a:bodyPr/>
        <a:lstStyle/>
        <a:p>
          <a:endParaRPr lang="en-US"/>
        </a:p>
      </dgm:t>
    </dgm:pt>
    <dgm:pt modelId="{55E2C712-85C6-4175-AB03-0F274FF35B76}" type="sibTrans" cxnId="{3F34F2A9-1BBA-4FBA-8FD4-BA38BC02E6A0}">
      <dgm:prSet/>
      <dgm:spPr/>
      <dgm:t>
        <a:bodyPr/>
        <a:lstStyle/>
        <a:p>
          <a:endParaRPr lang="en-US"/>
        </a:p>
      </dgm:t>
    </dgm:pt>
    <dgm:pt modelId="{787AD5D2-92F3-4E01-8D40-E9245EB47B7F}">
      <dgm:prSet phldrT="[Text]"/>
      <dgm:spPr/>
      <dgm:t>
        <a:bodyPr/>
        <a:lstStyle/>
        <a:p>
          <a:r>
            <a:rPr lang="fr-BE" dirty="0" err="1"/>
            <a:t>WebAPI</a:t>
          </a:r>
          <a:endParaRPr lang="en-US" dirty="0"/>
        </a:p>
      </dgm:t>
    </dgm:pt>
    <dgm:pt modelId="{EEEF7C8B-A6CE-4D33-AEFA-F69301DA1DAE}" type="parTrans" cxnId="{EB635D6F-557B-49A0-9074-709A91A4B41E}">
      <dgm:prSet/>
      <dgm:spPr/>
      <dgm:t>
        <a:bodyPr/>
        <a:lstStyle/>
        <a:p>
          <a:endParaRPr lang="en-US"/>
        </a:p>
      </dgm:t>
    </dgm:pt>
    <dgm:pt modelId="{24A1E293-A11D-427D-989F-81DB3B9025ED}" type="sibTrans" cxnId="{EB635D6F-557B-49A0-9074-709A91A4B41E}">
      <dgm:prSet/>
      <dgm:spPr/>
      <dgm:t>
        <a:bodyPr/>
        <a:lstStyle/>
        <a:p>
          <a:endParaRPr lang="en-US"/>
        </a:p>
      </dgm:t>
    </dgm:pt>
    <dgm:pt modelId="{77D09427-74EF-4112-9B61-8C630C6D676D}">
      <dgm:prSet phldrT="[Text]"/>
      <dgm:spPr/>
      <dgm:t>
        <a:bodyPr/>
        <a:lstStyle/>
        <a:p>
          <a:r>
            <a:rPr lang="fr-BE" dirty="0" err="1"/>
            <a:t>Database</a:t>
          </a:r>
          <a:r>
            <a:rPr lang="fr-BE" dirty="0"/>
            <a:t> </a:t>
          </a:r>
          <a:r>
            <a:rPr lang="fr-BE" dirty="0" err="1"/>
            <a:t>Context</a:t>
          </a:r>
          <a:endParaRPr lang="en-US" dirty="0"/>
        </a:p>
      </dgm:t>
    </dgm:pt>
    <dgm:pt modelId="{8B2526F9-2572-499A-980A-6A6BA460DE02}" type="parTrans" cxnId="{A48AEDB1-146D-4B82-8121-4B9681DC05AB}">
      <dgm:prSet/>
      <dgm:spPr/>
      <dgm:t>
        <a:bodyPr/>
        <a:lstStyle/>
        <a:p>
          <a:endParaRPr lang="en-US"/>
        </a:p>
      </dgm:t>
    </dgm:pt>
    <dgm:pt modelId="{E5E94B9E-CC76-414D-88D5-EDCF8F20D895}" type="sibTrans" cxnId="{A48AEDB1-146D-4B82-8121-4B9681DC05AB}">
      <dgm:prSet/>
      <dgm:spPr/>
      <dgm:t>
        <a:bodyPr/>
        <a:lstStyle/>
        <a:p>
          <a:endParaRPr lang="en-US"/>
        </a:p>
      </dgm:t>
    </dgm:pt>
    <dgm:pt modelId="{347B902B-F852-42A0-8425-B82214766FC4}" type="pres">
      <dgm:prSet presAssocID="{81E88D90-06F9-45F4-9E19-3148E07E270F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995A8CBD-01C8-4AE5-9CC1-16911C717351}" type="pres">
      <dgm:prSet presAssocID="{77D09427-74EF-4112-9B61-8C630C6D676D}" presName="vertOne" presStyleCnt="0"/>
      <dgm:spPr/>
    </dgm:pt>
    <dgm:pt modelId="{32431F88-E773-49C3-B369-2E9B03E30334}" type="pres">
      <dgm:prSet presAssocID="{77D09427-74EF-4112-9B61-8C630C6D676D}" presName="txOne" presStyleLbl="node0" presStyleIdx="0" presStyleCnt="1">
        <dgm:presLayoutVars>
          <dgm:chPref val="3"/>
        </dgm:presLayoutVars>
      </dgm:prSet>
      <dgm:spPr/>
    </dgm:pt>
    <dgm:pt modelId="{CB40A3EA-3384-4036-82C2-3987BC2A05A5}" type="pres">
      <dgm:prSet presAssocID="{77D09427-74EF-4112-9B61-8C630C6D676D}" presName="parTransOne" presStyleCnt="0"/>
      <dgm:spPr/>
    </dgm:pt>
    <dgm:pt modelId="{C660B0D6-CB1D-4869-8C5B-DDCE02C15C0A}" type="pres">
      <dgm:prSet presAssocID="{77D09427-74EF-4112-9B61-8C630C6D676D}" presName="horzOne" presStyleCnt="0"/>
      <dgm:spPr/>
    </dgm:pt>
    <dgm:pt modelId="{9C801320-1AD1-4D78-81D2-F098C2152040}" type="pres">
      <dgm:prSet presAssocID="{88CCB164-094A-444D-9780-FBC3B4587C72}" presName="vertTwo" presStyleCnt="0"/>
      <dgm:spPr/>
    </dgm:pt>
    <dgm:pt modelId="{6AE1AC9F-C7B4-4906-B884-B3E3773A7CBB}" type="pres">
      <dgm:prSet presAssocID="{88CCB164-094A-444D-9780-FBC3B4587C72}" presName="txTwo" presStyleLbl="node2" presStyleIdx="0" presStyleCnt="1">
        <dgm:presLayoutVars>
          <dgm:chPref val="3"/>
        </dgm:presLayoutVars>
      </dgm:prSet>
      <dgm:spPr/>
    </dgm:pt>
    <dgm:pt modelId="{8C8C1717-8770-41F8-AE3E-91ABED9490DC}" type="pres">
      <dgm:prSet presAssocID="{88CCB164-094A-444D-9780-FBC3B4587C72}" presName="parTransTwo" presStyleCnt="0"/>
      <dgm:spPr/>
    </dgm:pt>
    <dgm:pt modelId="{2CEF8574-E437-4196-8D78-01372E65D912}" type="pres">
      <dgm:prSet presAssocID="{88CCB164-094A-444D-9780-FBC3B4587C72}" presName="horzTwo" presStyleCnt="0"/>
      <dgm:spPr/>
    </dgm:pt>
    <dgm:pt modelId="{C62F91EC-D4F4-40AC-A223-EB49EA29348D}" type="pres">
      <dgm:prSet presAssocID="{2BA8A811-EBE9-4A36-A77C-DBAA205F3F13}" presName="vertThree" presStyleCnt="0"/>
      <dgm:spPr/>
    </dgm:pt>
    <dgm:pt modelId="{088B9748-C569-4797-93CD-5D19D56A11ED}" type="pres">
      <dgm:prSet presAssocID="{2BA8A811-EBE9-4A36-A77C-DBAA205F3F13}" presName="txThree" presStyleLbl="node3" presStyleIdx="0" presStyleCnt="1">
        <dgm:presLayoutVars>
          <dgm:chPref val="3"/>
        </dgm:presLayoutVars>
      </dgm:prSet>
      <dgm:spPr/>
    </dgm:pt>
    <dgm:pt modelId="{8C039D1A-9F17-4A2F-BEF2-C13F76B7527C}" type="pres">
      <dgm:prSet presAssocID="{2BA8A811-EBE9-4A36-A77C-DBAA205F3F13}" presName="parTransThree" presStyleCnt="0"/>
      <dgm:spPr/>
    </dgm:pt>
    <dgm:pt modelId="{A629BC43-B369-4554-8700-6F26CC012DD6}" type="pres">
      <dgm:prSet presAssocID="{2BA8A811-EBE9-4A36-A77C-DBAA205F3F13}" presName="horzThree" presStyleCnt="0"/>
      <dgm:spPr/>
    </dgm:pt>
    <dgm:pt modelId="{4BFDB142-D37E-40D3-9510-2EA60085B515}" type="pres">
      <dgm:prSet presAssocID="{F90A9149-A3AE-4298-8A71-FB11486FB4C0}" presName="vertFour" presStyleCnt="0">
        <dgm:presLayoutVars>
          <dgm:chPref val="3"/>
        </dgm:presLayoutVars>
      </dgm:prSet>
      <dgm:spPr/>
    </dgm:pt>
    <dgm:pt modelId="{50ACB609-940A-4BB0-8092-10F228A9906D}" type="pres">
      <dgm:prSet presAssocID="{F90A9149-A3AE-4298-8A71-FB11486FB4C0}" presName="txFour" presStyleLbl="node4" presStyleIdx="0" presStyleCnt="2">
        <dgm:presLayoutVars>
          <dgm:chPref val="3"/>
        </dgm:presLayoutVars>
      </dgm:prSet>
      <dgm:spPr/>
    </dgm:pt>
    <dgm:pt modelId="{11A7B701-5F35-4039-AFB9-AD34BD226122}" type="pres">
      <dgm:prSet presAssocID="{F90A9149-A3AE-4298-8A71-FB11486FB4C0}" presName="horzFour" presStyleCnt="0"/>
      <dgm:spPr/>
    </dgm:pt>
    <dgm:pt modelId="{FE2866D0-5507-4E20-B52C-E6E712160B35}" type="pres">
      <dgm:prSet presAssocID="{55E2C712-85C6-4175-AB03-0F274FF35B76}" presName="sibSpaceFour" presStyleCnt="0"/>
      <dgm:spPr/>
    </dgm:pt>
    <dgm:pt modelId="{3D60135E-7814-43D8-AF10-71F75EBC83D0}" type="pres">
      <dgm:prSet presAssocID="{787AD5D2-92F3-4E01-8D40-E9245EB47B7F}" presName="vertFour" presStyleCnt="0">
        <dgm:presLayoutVars>
          <dgm:chPref val="3"/>
        </dgm:presLayoutVars>
      </dgm:prSet>
      <dgm:spPr/>
    </dgm:pt>
    <dgm:pt modelId="{6FAD7D7C-19B0-4CE0-B1C2-54E563D63D45}" type="pres">
      <dgm:prSet presAssocID="{787AD5D2-92F3-4E01-8D40-E9245EB47B7F}" presName="txFour" presStyleLbl="node4" presStyleIdx="1" presStyleCnt="2">
        <dgm:presLayoutVars>
          <dgm:chPref val="3"/>
        </dgm:presLayoutVars>
      </dgm:prSet>
      <dgm:spPr/>
    </dgm:pt>
    <dgm:pt modelId="{117ECBEE-C88F-44F9-B3BC-4D243B9AA08C}" type="pres">
      <dgm:prSet presAssocID="{787AD5D2-92F3-4E01-8D40-E9245EB47B7F}" presName="horzFour" presStyleCnt="0"/>
      <dgm:spPr/>
    </dgm:pt>
  </dgm:ptLst>
  <dgm:cxnLst>
    <dgm:cxn modelId="{648BCA03-6715-40DB-AB0A-DF0FA452E414}" type="presOf" srcId="{81E88D90-06F9-45F4-9E19-3148E07E270F}" destId="{347B902B-F852-42A0-8425-B82214766FC4}" srcOrd="0" destOrd="0" presId="urn:microsoft.com/office/officeart/2005/8/layout/architecture"/>
    <dgm:cxn modelId="{D4674012-1229-49F7-99D2-9FA7A2804017}" type="presOf" srcId="{88CCB164-094A-444D-9780-FBC3B4587C72}" destId="{6AE1AC9F-C7B4-4906-B884-B3E3773A7CBB}" srcOrd="0" destOrd="0" presId="urn:microsoft.com/office/officeart/2005/8/layout/architecture"/>
    <dgm:cxn modelId="{4B6A1818-DFD6-4655-9637-0E93FC08DB47}" type="presOf" srcId="{2BA8A811-EBE9-4A36-A77C-DBAA205F3F13}" destId="{088B9748-C569-4797-93CD-5D19D56A11ED}" srcOrd="0" destOrd="0" presId="urn:microsoft.com/office/officeart/2005/8/layout/architecture"/>
    <dgm:cxn modelId="{E6524520-0B6D-48E2-AE66-FB45320F382D}" srcId="{77D09427-74EF-4112-9B61-8C630C6D676D}" destId="{88CCB164-094A-444D-9780-FBC3B4587C72}" srcOrd="0" destOrd="0" parTransId="{96F2E825-73D4-4FC6-9671-116C63B70B91}" sibTransId="{8EB99E36-A327-4B31-8D9A-A5391E3D4033}"/>
    <dgm:cxn modelId="{EB635D6F-557B-49A0-9074-709A91A4B41E}" srcId="{2BA8A811-EBE9-4A36-A77C-DBAA205F3F13}" destId="{787AD5D2-92F3-4E01-8D40-E9245EB47B7F}" srcOrd="1" destOrd="0" parTransId="{EEEF7C8B-A6CE-4D33-AEFA-F69301DA1DAE}" sibTransId="{24A1E293-A11D-427D-989F-81DB3B9025ED}"/>
    <dgm:cxn modelId="{C2AEB2A0-8B09-451A-A261-B6428A9DFBB1}" type="presOf" srcId="{77D09427-74EF-4112-9B61-8C630C6D676D}" destId="{32431F88-E773-49C3-B369-2E9B03E30334}" srcOrd="0" destOrd="0" presId="urn:microsoft.com/office/officeart/2005/8/layout/architecture"/>
    <dgm:cxn modelId="{3F34F2A9-1BBA-4FBA-8FD4-BA38BC02E6A0}" srcId="{2BA8A811-EBE9-4A36-A77C-DBAA205F3F13}" destId="{F90A9149-A3AE-4298-8A71-FB11486FB4C0}" srcOrd="0" destOrd="0" parTransId="{E7CC552F-DF51-4E91-A2F7-E9FD388B800F}" sibTransId="{55E2C712-85C6-4175-AB03-0F274FF35B76}"/>
    <dgm:cxn modelId="{36E783AD-3F9A-4EA0-B5E0-1AF6F0770F4F}" type="presOf" srcId="{787AD5D2-92F3-4E01-8D40-E9245EB47B7F}" destId="{6FAD7D7C-19B0-4CE0-B1C2-54E563D63D45}" srcOrd="0" destOrd="0" presId="urn:microsoft.com/office/officeart/2005/8/layout/architecture"/>
    <dgm:cxn modelId="{A48AEDB1-146D-4B82-8121-4B9681DC05AB}" srcId="{81E88D90-06F9-45F4-9E19-3148E07E270F}" destId="{77D09427-74EF-4112-9B61-8C630C6D676D}" srcOrd="0" destOrd="0" parTransId="{8B2526F9-2572-499A-980A-6A6BA460DE02}" sibTransId="{E5E94B9E-CC76-414D-88D5-EDCF8F20D895}"/>
    <dgm:cxn modelId="{0FB0B2E0-CE10-49EE-BBBB-39AC9A4E1230}" type="presOf" srcId="{F90A9149-A3AE-4298-8A71-FB11486FB4C0}" destId="{50ACB609-940A-4BB0-8092-10F228A9906D}" srcOrd="0" destOrd="0" presId="urn:microsoft.com/office/officeart/2005/8/layout/architecture"/>
    <dgm:cxn modelId="{D52BF8FB-E330-43C6-86BE-5D5FA900F6C2}" srcId="{88CCB164-094A-444D-9780-FBC3B4587C72}" destId="{2BA8A811-EBE9-4A36-A77C-DBAA205F3F13}" srcOrd="0" destOrd="0" parTransId="{79E4DF22-2E28-44D9-AF32-408E00AA8D2E}" sibTransId="{FC1F620C-6869-4515-B70A-A85B6C52D785}"/>
    <dgm:cxn modelId="{61E95C20-78AA-408C-A5CD-217C717FD3BD}" type="presParOf" srcId="{347B902B-F852-42A0-8425-B82214766FC4}" destId="{995A8CBD-01C8-4AE5-9CC1-16911C717351}" srcOrd="0" destOrd="0" presId="urn:microsoft.com/office/officeart/2005/8/layout/architecture"/>
    <dgm:cxn modelId="{35B678B7-34FB-4760-A742-838417719A26}" type="presParOf" srcId="{995A8CBD-01C8-4AE5-9CC1-16911C717351}" destId="{32431F88-E773-49C3-B369-2E9B03E30334}" srcOrd="0" destOrd="0" presId="urn:microsoft.com/office/officeart/2005/8/layout/architecture"/>
    <dgm:cxn modelId="{939EC220-F14D-4EF2-A808-4B8CF83A7AFE}" type="presParOf" srcId="{995A8CBD-01C8-4AE5-9CC1-16911C717351}" destId="{CB40A3EA-3384-4036-82C2-3987BC2A05A5}" srcOrd="1" destOrd="0" presId="urn:microsoft.com/office/officeart/2005/8/layout/architecture"/>
    <dgm:cxn modelId="{B85DBE3A-819C-4000-A746-6641EE4A16EC}" type="presParOf" srcId="{995A8CBD-01C8-4AE5-9CC1-16911C717351}" destId="{C660B0D6-CB1D-4869-8C5B-DDCE02C15C0A}" srcOrd="2" destOrd="0" presId="urn:microsoft.com/office/officeart/2005/8/layout/architecture"/>
    <dgm:cxn modelId="{6A5C35F2-AEA7-4F4E-AAE3-7B49E2562797}" type="presParOf" srcId="{C660B0D6-CB1D-4869-8C5B-DDCE02C15C0A}" destId="{9C801320-1AD1-4D78-81D2-F098C2152040}" srcOrd="0" destOrd="0" presId="urn:microsoft.com/office/officeart/2005/8/layout/architecture"/>
    <dgm:cxn modelId="{1D313A1D-8F1F-46E3-BCF2-118FF065A424}" type="presParOf" srcId="{9C801320-1AD1-4D78-81D2-F098C2152040}" destId="{6AE1AC9F-C7B4-4906-B884-B3E3773A7CBB}" srcOrd="0" destOrd="0" presId="urn:microsoft.com/office/officeart/2005/8/layout/architecture"/>
    <dgm:cxn modelId="{75AAC4F9-786A-4F0F-8480-C8E0F68041AF}" type="presParOf" srcId="{9C801320-1AD1-4D78-81D2-F098C2152040}" destId="{8C8C1717-8770-41F8-AE3E-91ABED9490DC}" srcOrd="1" destOrd="0" presId="urn:microsoft.com/office/officeart/2005/8/layout/architecture"/>
    <dgm:cxn modelId="{AE8082A2-FBF3-4B63-A465-820ACF5A786B}" type="presParOf" srcId="{9C801320-1AD1-4D78-81D2-F098C2152040}" destId="{2CEF8574-E437-4196-8D78-01372E65D912}" srcOrd="2" destOrd="0" presId="urn:microsoft.com/office/officeart/2005/8/layout/architecture"/>
    <dgm:cxn modelId="{C2B2A12A-AF95-4FA4-8B20-60BBF2AA5EF0}" type="presParOf" srcId="{2CEF8574-E437-4196-8D78-01372E65D912}" destId="{C62F91EC-D4F4-40AC-A223-EB49EA29348D}" srcOrd="0" destOrd="0" presId="urn:microsoft.com/office/officeart/2005/8/layout/architecture"/>
    <dgm:cxn modelId="{E0D3D182-3C2D-4FBC-B926-31FCED2E207A}" type="presParOf" srcId="{C62F91EC-D4F4-40AC-A223-EB49EA29348D}" destId="{088B9748-C569-4797-93CD-5D19D56A11ED}" srcOrd="0" destOrd="0" presId="urn:microsoft.com/office/officeart/2005/8/layout/architecture"/>
    <dgm:cxn modelId="{4ABC2F04-D13E-44A6-8DB7-32B993DE3611}" type="presParOf" srcId="{C62F91EC-D4F4-40AC-A223-EB49EA29348D}" destId="{8C039D1A-9F17-4A2F-BEF2-C13F76B7527C}" srcOrd="1" destOrd="0" presId="urn:microsoft.com/office/officeart/2005/8/layout/architecture"/>
    <dgm:cxn modelId="{4751F436-48DB-4502-B137-887CAF1C3F44}" type="presParOf" srcId="{C62F91EC-D4F4-40AC-A223-EB49EA29348D}" destId="{A629BC43-B369-4554-8700-6F26CC012DD6}" srcOrd="2" destOrd="0" presId="urn:microsoft.com/office/officeart/2005/8/layout/architecture"/>
    <dgm:cxn modelId="{D49B07E9-4E7F-4105-B75B-AC197D17BA65}" type="presParOf" srcId="{A629BC43-B369-4554-8700-6F26CC012DD6}" destId="{4BFDB142-D37E-40D3-9510-2EA60085B515}" srcOrd="0" destOrd="0" presId="urn:microsoft.com/office/officeart/2005/8/layout/architecture"/>
    <dgm:cxn modelId="{5E34F2F9-C619-46F3-BD6C-121F54ED5A5C}" type="presParOf" srcId="{4BFDB142-D37E-40D3-9510-2EA60085B515}" destId="{50ACB609-940A-4BB0-8092-10F228A9906D}" srcOrd="0" destOrd="0" presId="urn:microsoft.com/office/officeart/2005/8/layout/architecture"/>
    <dgm:cxn modelId="{7B9BD1E9-3736-48B8-9515-372CC64E6C63}" type="presParOf" srcId="{4BFDB142-D37E-40D3-9510-2EA60085B515}" destId="{11A7B701-5F35-4039-AFB9-AD34BD226122}" srcOrd="1" destOrd="0" presId="urn:microsoft.com/office/officeart/2005/8/layout/architecture"/>
    <dgm:cxn modelId="{89D529BA-B005-4127-9A82-0724494AE1C5}" type="presParOf" srcId="{A629BC43-B369-4554-8700-6F26CC012DD6}" destId="{FE2866D0-5507-4E20-B52C-E6E712160B35}" srcOrd="1" destOrd="0" presId="urn:microsoft.com/office/officeart/2005/8/layout/architecture"/>
    <dgm:cxn modelId="{08A3F944-B899-4163-805B-76C831E7EA79}" type="presParOf" srcId="{A629BC43-B369-4554-8700-6F26CC012DD6}" destId="{3D60135E-7814-43D8-AF10-71F75EBC83D0}" srcOrd="2" destOrd="0" presId="urn:microsoft.com/office/officeart/2005/8/layout/architecture"/>
    <dgm:cxn modelId="{9457B30A-E281-498D-BC86-A8ADBD054871}" type="presParOf" srcId="{3D60135E-7814-43D8-AF10-71F75EBC83D0}" destId="{6FAD7D7C-19B0-4CE0-B1C2-54E563D63D45}" srcOrd="0" destOrd="0" presId="urn:microsoft.com/office/officeart/2005/8/layout/architecture"/>
    <dgm:cxn modelId="{3897E5DA-1333-4E44-AA88-A45F8826DD05}" type="presParOf" srcId="{3D60135E-7814-43D8-AF10-71F75EBC83D0}" destId="{117ECBEE-C88F-44F9-B3BC-4D243B9AA08C}" srcOrd="1" destOrd="0" presId="urn:microsoft.com/office/officeart/2005/8/layout/architecture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22D6ACA-E146-423D-9BE4-4E8B3FD9687A}" type="doc">
      <dgm:prSet loTypeId="urn:microsoft.com/office/officeart/2005/8/layout/architecture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85F3E5A-D6FB-4F54-8DEB-F2ECAEF625E1}">
      <dgm:prSet/>
      <dgm:spPr>
        <a:ln>
          <a:solidFill>
            <a:srgbClr val="2F528F"/>
          </a:solidFill>
        </a:ln>
      </dgm:spPr>
      <dgm:t>
        <a:bodyPr/>
        <a:lstStyle/>
        <a:p>
          <a:r>
            <a:rPr lang="fr-BE" dirty="0"/>
            <a:t>MVC Controller</a:t>
          </a:r>
          <a:endParaRPr lang="en-US" dirty="0"/>
        </a:p>
      </dgm:t>
    </dgm:pt>
    <dgm:pt modelId="{D0E0EA91-38FF-48FD-8D3A-A4F70C6DA164}" type="parTrans" cxnId="{C51179FE-253A-49F1-8069-4FDA942B943D}">
      <dgm:prSet/>
      <dgm:spPr/>
      <dgm:t>
        <a:bodyPr/>
        <a:lstStyle/>
        <a:p>
          <a:endParaRPr lang="en-US"/>
        </a:p>
      </dgm:t>
    </dgm:pt>
    <dgm:pt modelId="{0DA56BBF-BEBF-4C7D-B39C-D9404405D640}" type="sibTrans" cxnId="{C51179FE-253A-49F1-8069-4FDA942B943D}">
      <dgm:prSet/>
      <dgm:spPr/>
      <dgm:t>
        <a:bodyPr/>
        <a:lstStyle/>
        <a:p>
          <a:endParaRPr lang="en-US"/>
        </a:p>
      </dgm:t>
    </dgm:pt>
    <dgm:pt modelId="{28C14015-EC27-4176-99BD-B64885096659}" type="pres">
      <dgm:prSet presAssocID="{C22D6ACA-E146-423D-9BE4-4E8B3FD9687A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3473A551-F05A-47B1-B71E-A149638397F4}" type="pres">
      <dgm:prSet presAssocID="{585F3E5A-D6FB-4F54-8DEB-F2ECAEF625E1}" presName="vertOne" presStyleCnt="0"/>
      <dgm:spPr/>
    </dgm:pt>
    <dgm:pt modelId="{4D205229-6F6F-47C5-A105-EE816731B652}" type="pres">
      <dgm:prSet presAssocID="{585F3E5A-D6FB-4F54-8DEB-F2ECAEF625E1}" presName="txOne" presStyleLbl="node0" presStyleIdx="0" presStyleCnt="1">
        <dgm:presLayoutVars>
          <dgm:chPref val="3"/>
        </dgm:presLayoutVars>
      </dgm:prSet>
      <dgm:spPr/>
    </dgm:pt>
    <dgm:pt modelId="{17A3482A-5FF4-4C97-9892-3590D5DCDD8D}" type="pres">
      <dgm:prSet presAssocID="{585F3E5A-D6FB-4F54-8DEB-F2ECAEF625E1}" presName="horzOne" presStyleCnt="0"/>
      <dgm:spPr/>
    </dgm:pt>
  </dgm:ptLst>
  <dgm:cxnLst>
    <dgm:cxn modelId="{07577518-CBF3-4A94-AE64-37FC42FB0CEC}" type="presOf" srcId="{C22D6ACA-E146-423D-9BE4-4E8B3FD9687A}" destId="{28C14015-EC27-4176-99BD-B64885096659}" srcOrd="0" destOrd="0" presId="urn:microsoft.com/office/officeart/2005/8/layout/architecture"/>
    <dgm:cxn modelId="{2ED475E4-5E2F-4B56-8F1F-2FFDF770FF7C}" type="presOf" srcId="{585F3E5A-D6FB-4F54-8DEB-F2ECAEF625E1}" destId="{4D205229-6F6F-47C5-A105-EE816731B652}" srcOrd="0" destOrd="0" presId="urn:microsoft.com/office/officeart/2005/8/layout/architecture"/>
    <dgm:cxn modelId="{C51179FE-253A-49F1-8069-4FDA942B943D}" srcId="{C22D6ACA-E146-423D-9BE4-4E8B3FD9687A}" destId="{585F3E5A-D6FB-4F54-8DEB-F2ECAEF625E1}" srcOrd="0" destOrd="0" parTransId="{D0E0EA91-38FF-48FD-8D3A-A4F70C6DA164}" sibTransId="{0DA56BBF-BEBF-4C7D-B39C-D9404405D640}"/>
    <dgm:cxn modelId="{0F7C63A1-91C7-4864-85A6-D89B6A23BCC2}" type="presParOf" srcId="{28C14015-EC27-4176-99BD-B64885096659}" destId="{3473A551-F05A-47B1-B71E-A149638397F4}" srcOrd="0" destOrd="0" presId="urn:microsoft.com/office/officeart/2005/8/layout/architecture"/>
    <dgm:cxn modelId="{53809BAD-780D-4F9C-9E4D-F4066497C41F}" type="presParOf" srcId="{3473A551-F05A-47B1-B71E-A149638397F4}" destId="{4D205229-6F6F-47C5-A105-EE816731B652}" srcOrd="0" destOrd="0" presId="urn:microsoft.com/office/officeart/2005/8/layout/architecture"/>
    <dgm:cxn modelId="{BA3674B9-79FF-4BA6-8F1A-71CAF0253CB9}" type="presParOf" srcId="{3473A551-F05A-47B1-B71E-A149638397F4}" destId="{17A3482A-5FF4-4C97-9892-3590D5DCDD8D}" srcOrd="1" destOrd="0" presId="urn:microsoft.com/office/officeart/2005/8/layout/architecture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22D6ACA-E146-423D-9BE4-4E8B3FD9687A}" type="doc">
      <dgm:prSet loTypeId="urn:microsoft.com/office/officeart/2005/8/layout/architecture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85F3E5A-D6FB-4F54-8DEB-F2ECAEF625E1}">
      <dgm:prSet/>
      <dgm:spPr>
        <a:ln>
          <a:solidFill>
            <a:srgbClr val="2F528F"/>
          </a:solidFill>
        </a:ln>
      </dgm:spPr>
      <dgm:t>
        <a:bodyPr/>
        <a:lstStyle/>
        <a:p>
          <a:r>
            <a:rPr lang="fr-BE" dirty="0"/>
            <a:t>MVC Controller #4</a:t>
          </a:r>
          <a:endParaRPr lang="en-US" dirty="0"/>
        </a:p>
      </dgm:t>
    </dgm:pt>
    <dgm:pt modelId="{D0E0EA91-38FF-48FD-8D3A-A4F70C6DA164}" type="parTrans" cxnId="{C51179FE-253A-49F1-8069-4FDA942B943D}">
      <dgm:prSet/>
      <dgm:spPr/>
      <dgm:t>
        <a:bodyPr/>
        <a:lstStyle/>
        <a:p>
          <a:endParaRPr lang="en-US"/>
        </a:p>
      </dgm:t>
    </dgm:pt>
    <dgm:pt modelId="{0DA56BBF-BEBF-4C7D-B39C-D9404405D640}" type="sibTrans" cxnId="{C51179FE-253A-49F1-8069-4FDA942B943D}">
      <dgm:prSet/>
      <dgm:spPr/>
      <dgm:t>
        <a:bodyPr/>
        <a:lstStyle/>
        <a:p>
          <a:endParaRPr lang="en-US"/>
        </a:p>
      </dgm:t>
    </dgm:pt>
    <dgm:pt modelId="{4F9EC21C-5EEB-4631-BA5B-0FD2309D9492}">
      <dgm:prSet/>
      <dgm:spPr>
        <a:ln>
          <a:solidFill>
            <a:srgbClr val="2F528F"/>
          </a:solidFill>
        </a:ln>
      </dgm:spPr>
      <dgm:t>
        <a:bodyPr/>
        <a:lstStyle/>
        <a:p>
          <a:r>
            <a:rPr lang="fr-BE" dirty="0"/>
            <a:t>MVC Controller #3</a:t>
          </a:r>
          <a:endParaRPr lang="en-US" dirty="0"/>
        </a:p>
      </dgm:t>
    </dgm:pt>
    <dgm:pt modelId="{413BBC9C-A848-41C1-8E12-879C855F0284}" type="parTrans" cxnId="{B13E3E12-39CB-4442-9E77-D10E39801A99}">
      <dgm:prSet/>
      <dgm:spPr/>
      <dgm:t>
        <a:bodyPr/>
        <a:lstStyle/>
        <a:p>
          <a:endParaRPr lang="en-US"/>
        </a:p>
      </dgm:t>
    </dgm:pt>
    <dgm:pt modelId="{79D957EF-31AB-46D4-AA33-6BF874D45EEE}" type="sibTrans" cxnId="{B13E3E12-39CB-4442-9E77-D10E39801A99}">
      <dgm:prSet/>
      <dgm:spPr/>
      <dgm:t>
        <a:bodyPr/>
        <a:lstStyle/>
        <a:p>
          <a:endParaRPr lang="en-US"/>
        </a:p>
      </dgm:t>
    </dgm:pt>
    <dgm:pt modelId="{F76918EB-B2CA-4726-BA1D-50EA3B55FBFF}">
      <dgm:prSet/>
      <dgm:spPr>
        <a:ln>
          <a:solidFill>
            <a:srgbClr val="2F528F"/>
          </a:solidFill>
        </a:ln>
      </dgm:spPr>
      <dgm:t>
        <a:bodyPr/>
        <a:lstStyle/>
        <a:p>
          <a:r>
            <a:rPr lang="fr-BE" dirty="0"/>
            <a:t>MVC Controller #2</a:t>
          </a:r>
          <a:endParaRPr lang="en-US" dirty="0"/>
        </a:p>
      </dgm:t>
    </dgm:pt>
    <dgm:pt modelId="{9AF98A77-D686-4A07-8E54-186118593709}" type="parTrans" cxnId="{4CFB7929-9705-4BB3-82D2-BFEE23EBDF63}">
      <dgm:prSet/>
      <dgm:spPr/>
      <dgm:t>
        <a:bodyPr/>
        <a:lstStyle/>
        <a:p>
          <a:endParaRPr lang="en-US"/>
        </a:p>
      </dgm:t>
    </dgm:pt>
    <dgm:pt modelId="{72DD63AF-8A82-40E4-BF2B-59F5CAC73B15}" type="sibTrans" cxnId="{4CFB7929-9705-4BB3-82D2-BFEE23EBDF63}">
      <dgm:prSet/>
      <dgm:spPr/>
      <dgm:t>
        <a:bodyPr/>
        <a:lstStyle/>
        <a:p>
          <a:endParaRPr lang="en-US"/>
        </a:p>
      </dgm:t>
    </dgm:pt>
    <dgm:pt modelId="{2AA81058-FB6A-47EB-A62E-C5EB38A28FE4}">
      <dgm:prSet/>
      <dgm:spPr>
        <a:ln>
          <a:solidFill>
            <a:srgbClr val="2F528F"/>
          </a:solidFill>
        </a:ln>
      </dgm:spPr>
      <dgm:t>
        <a:bodyPr/>
        <a:lstStyle/>
        <a:p>
          <a:r>
            <a:rPr lang="fr-BE" dirty="0"/>
            <a:t>MVC Controller #1</a:t>
          </a:r>
          <a:endParaRPr lang="en-US" dirty="0"/>
        </a:p>
      </dgm:t>
    </dgm:pt>
    <dgm:pt modelId="{01570616-202D-4AFF-974A-3C9EBF60D128}" type="parTrans" cxnId="{8737B345-D9DF-460E-A94C-F79A65382E97}">
      <dgm:prSet/>
      <dgm:spPr/>
      <dgm:t>
        <a:bodyPr/>
        <a:lstStyle/>
        <a:p>
          <a:endParaRPr lang="en-US"/>
        </a:p>
      </dgm:t>
    </dgm:pt>
    <dgm:pt modelId="{FF2393FD-23C7-481B-8C63-CDB483B3498A}" type="sibTrans" cxnId="{8737B345-D9DF-460E-A94C-F79A65382E97}">
      <dgm:prSet/>
      <dgm:spPr/>
      <dgm:t>
        <a:bodyPr/>
        <a:lstStyle/>
        <a:p>
          <a:endParaRPr lang="en-US"/>
        </a:p>
      </dgm:t>
    </dgm:pt>
    <dgm:pt modelId="{28C14015-EC27-4176-99BD-B64885096659}" type="pres">
      <dgm:prSet presAssocID="{C22D6ACA-E146-423D-9BE4-4E8B3FD9687A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3473A551-F05A-47B1-B71E-A149638397F4}" type="pres">
      <dgm:prSet presAssocID="{585F3E5A-D6FB-4F54-8DEB-F2ECAEF625E1}" presName="vertOne" presStyleCnt="0"/>
      <dgm:spPr/>
    </dgm:pt>
    <dgm:pt modelId="{4D205229-6F6F-47C5-A105-EE816731B652}" type="pres">
      <dgm:prSet presAssocID="{585F3E5A-D6FB-4F54-8DEB-F2ECAEF625E1}" presName="txOne" presStyleLbl="node0" presStyleIdx="0" presStyleCnt="1">
        <dgm:presLayoutVars>
          <dgm:chPref val="3"/>
        </dgm:presLayoutVars>
      </dgm:prSet>
      <dgm:spPr/>
    </dgm:pt>
    <dgm:pt modelId="{DA2D0EA4-BE5C-44C3-A8AF-B9859324CFF7}" type="pres">
      <dgm:prSet presAssocID="{585F3E5A-D6FB-4F54-8DEB-F2ECAEF625E1}" presName="parTransOne" presStyleCnt="0"/>
      <dgm:spPr/>
    </dgm:pt>
    <dgm:pt modelId="{17A3482A-5FF4-4C97-9892-3590D5DCDD8D}" type="pres">
      <dgm:prSet presAssocID="{585F3E5A-D6FB-4F54-8DEB-F2ECAEF625E1}" presName="horzOne" presStyleCnt="0"/>
      <dgm:spPr/>
    </dgm:pt>
    <dgm:pt modelId="{1CD5080C-7DA3-441B-ABB7-3518E3493D1C}" type="pres">
      <dgm:prSet presAssocID="{4F9EC21C-5EEB-4631-BA5B-0FD2309D9492}" presName="vertTwo" presStyleCnt="0"/>
      <dgm:spPr/>
    </dgm:pt>
    <dgm:pt modelId="{172D5B6A-A914-4929-883F-6F2DF8280FDE}" type="pres">
      <dgm:prSet presAssocID="{4F9EC21C-5EEB-4631-BA5B-0FD2309D9492}" presName="txTwo" presStyleLbl="node2" presStyleIdx="0" presStyleCnt="1">
        <dgm:presLayoutVars>
          <dgm:chPref val="3"/>
        </dgm:presLayoutVars>
      </dgm:prSet>
      <dgm:spPr/>
    </dgm:pt>
    <dgm:pt modelId="{582A54AA-C2F2-41D7-96A8-9E551CB67951}" type="pres">
      <dgm:prSet presAssocID="{4F9EC21C-5EEB-4631-BA5B-0FD2309D9492}" presName="parTransTwo" presStyleCnt="0"/>
      <dgm:spPr/>
    </dgm:pt>
    <dgm:pt modelId="{914E0F67-7A69-4B73-BA82-76C72DE77B11}" type="pres">
      <dgm:prSet presAssocID="{4F9EC21C-5EEB-4631-BA5B-0FD2309D9492}" presName="horzTwo" presStyleCnt="0"/>
      <dgm:spPr/>
    </dgm:pt>
    <dgm:pt modelId="{85D2E716-CAB0-4C9C-89F6-DBDDE9819818}" type="pres">
      <dgm:prSet presAssocID="{F76918EB-B2CA-4726-BA1D-50EA3B55FBFF}" presName="vertThree" presStyleCnt="0"/>
      <dgm:spPr/>
    </dgm:pt>
    <dgm:pt modelId="{5FBC1488-EEB3-4842-B611-DFE55B7E321C}" type="pres">
      <dgm:prSet presAssocID="{F76918EB-B2CA-4726-BA1D-50EA3B55FBFF}" presName="txThree" presStyleLbl="node3" presStyleIdx="0" presStyleCnt="1">
        <dgm:presLayoutVars>
          <dgm:chPref val="3"/>
        </dgm:presLayoutVars>
      </dgm:prSet>
      <dgm:spPr/>
    </dgm:pt>
    <dgm:pt modelId="{F5626E82-60FD-49F6-899C-4056A7256AA7}" type="pres">
      <dgm:prSet presAssocID="{F76918EB-B2CA-4726-BA1D-50EA3B55FBFF}" presName="parTransThree" presStyleCnt="0"/>
      <dgm:spPr/>
    </dgm:pt>
    <dgm:pt modelId="{9F7B7646-DD81-4D51-B004-BCBFC378F052}" type="pres">
      <dgm:prSet presAssocID="{F76918EB-B2CA-4726-BA1D-50EA3B55FBFF}" presName="horzThree" presStyleCnt="0"/>
      <dgm:spPr/>
    </dgm:pt>
    <dgm:pt modelId="{B76A2417-53C2-49E4-89AA-F8F2A8668C25}" type="pres">
      <dgm:prSet presAssocID="{2AA81058-FB6A-47EB-A62E-C5EB38A28FE4}" presName="vertFour" presStyleCnt="0">
        <dgm:presLayoutVars>
          <dgm:chPref val="3"/>
        </dgm:presLayoutVars>
      </dgm:prSet>
      <dgm:spPr/>
    </dgm:pt>
    <dgm:pt modelId="{A460FFB5-EC91-46C3-9544-88380331A2E9}" type="pres">
      <dgm:prSet presAssocID="{2AA81058-FB6A-47EB-A62E-C5EB38A28FE4}" presName="txFour" presStyleLbl="node4" presStyleIdx="0" presStyleCnt="1">
        <dgm:presLayoutVars>
          <dgm:chPref val="3"/>
        </dgm:presLayoutVars>
      </dgm:prSet>
      <dgm:spPr/>
    </dgm:pt>
    <dgm:pt modelId="{E8987C84-2DE0-4686-AB6D-F44170698DCC}" type="pres">
      <dgm:prSet presAssocID="{2AA81058-FB6A-47EB-A62E-C5EB38A28FE4}" presName="horzFour" presStyleCnt="0"/>
      <dgm:spPr/>
    </dgm:pt>
  </dgm:ptLst>
  <dgm:cxnLst>
    <dgm:cxn modelId="{B13E3E12-39CB-4442-9E77-D10E39801A99}" srcId="{585F3E5A-D6FB-4F54-8DEB-F2ECAEF625E1}" destId="{4F9EC21C-5EEB-4631-BA5B-0FD2309D9492}" srcOrd="0" destOrd="0" parTransId="{413BBC9C-A848-41C1-8E12-879C855F0284}" sibTransId="{79D957EF-31AB-46D4-AA33-6BF874D45EEE}"/>
    <dgm:cxn modelId="{07577518-CBF3-4A94-AE64-37FC42FB0CEC}" type="presOf" srcId="{C22D6ACA-E146-423D-9BE4-4E8B3FD9687A}" destId="{28C14015-EC27-4176-99BD-B64885096659}" srcOrd="0" destOrd="0" presId="urn:microsoft.com/office/officeart/2005/8/layout/architecture"/>
    <dgm:cxn modelId="{4CFB7929-9705-4BB3-82D2-BFEE23EBDF63}" srcId="{4F9EC21C-5EEB-4631-BA5B-0FD2309D9492}" destId="{F76918EB-B2CA-4726-BA1D-50EA3B55FBFF}" srcOrd="0" destOrd="0" parTransId="{9AF98A77-D686-4A07-8E54-186118593709}" sibTransId="{72DD63AF-8A82-40E4-BF2B-59F5CAC73B15}"/>
    <dgm:cxn modelId="{8737B345-D9DF-460E-A94C-F79A65382E97}" srcId="{F76918EB-B2CA-4726-BA1D-50EA3B55FBFF}" destId="{2AA81058-FB6A-47EB-A62E-C5EB38A28FE4}" srcOrd="0" destOrd="0" parTransId="{01570616-202D-4AFF-974A-3C9EBF60D128}" sibTransId="{FF2393FD-23C7-481B-8C63-CDB483B3498A}"/>
    <dgm:cxn modelId="{D923CC94-C9F9-4E9A-AF1E-AE4BBADEC47E}" type="presOf" srcId="{F76918EB-B2CA-4726-BA1D-50EA3B55FBFF}" destId="{5FBC1488-EEB3-4842-B611-DFE55B7E321C}" srcOrd="0" destOrd="0" presId="urn:microsoft.com/office/officeart/2005/8/layout/architecture"/>
    <dgm:cxn modelId="{62A4A5B3-C863-45E2-A99C-8998423DF337}" type="presOf" srcId="{2AA81058-FB6A-47EB-A62E-C5EB38A28FE4}" destId="{A460FFB5-EC91-46C3-9544-88380331A2E9}" srcOrd="0" destOrd="0" presId="urn:microsoft.com/office/officeart/2005/8/layout/architecture"/>
    <dgm:cxn modelId="{2ED475E4-5E2F-4B56-8F1F-2FFDF770FF7C}" type="presOf" srcId="{585F3E5A-D6FB-4F54-8DEB-F2ECAEF625E1}" destId="{4D205229-6F6F-47C5-A105-EE816731B652}" srcOrd="0" destOrd="0" presId="urn:microsoft.com/office/officeart/2005/8/layout/architecture"/>
    <dgm:cxn modelId="{09F71CE6-0670-480C-AEDD-3B9C82F349E3}" type="presOf" srcId="{4F9EC21C-5EEB-4631-BA5B-0FD2309D9492}" destId="{172D5B6A-A914-4929-883F-6F2DF8280FDE}" srcOrd="0" destOrd="0" presId="urn:microsoft.com/office/officeart/2005/8/layout/architecture"/>
    <dgm:cxn modelId="{C51179FE-253A-49F1-8069-4FDA942B943D}" srcId="{C22D6ACA-E146-423D-9BE4-4E8B3FD9687A}" destId="{585F3E5A-D6FB-4F54-8DEB-F2ECAEF625E1}" srcOrd="0" destOrd="0" parTransId="{D0E0EA91-38FF-48FD-8D3A-A4F70C6DA164}" sibTransId="{0DA56BBF-BEBF-4C7D-B39C-D9404405D640}"/>
    <dgm:cxn modelId="{0F7C63A1-91C7-4864-85A6-D89B6A23BCC2}" type="presParOf" srcId="{28C14015-EC27-4176-99BD-B64885096659}" destId="{3473A551-F05A-47B1-B71E-A149638397F4}" srcOrd="0" destOrd="0" presId="urn:microsoft.com/office/officeart/2005/8/layout/architecture"/>
    <dgm:cxn modelId="{53809BAD-780D-4F9C-9E4D-F4066497C41F}" type="presParOf" srcId="{3473A551-F05A-47B1-B71E-A149638397F4}" destId="{4D205229-6F6F-47C5-A105-EE816731B652}" srcOrd="0" destOrd="0" presId="urn:microsoft.com/office/officeart/2005/8/layout/architecture"/>
    <dgm:cxn modelId="{798CDB22-5166-463E-B4AA-BEEE2BAC771B}" type="presParOf" srcId="{3473A551-F05A-47B1-B71E-A149638397F4}" destId="{DA2D0EA4-BE5C-44C3-A8AF-B9859324CFF7}" srcOrd="1" destOrd="0" presId="urn:microsoft.com/office/officeart/2005/8/layout/architecture"/>
    <dgm:cxn modelId="{BA3674B9-79FF-4BA6-8F1A-71CAF0253CB9}" type="presParOf" srcId="{3473A551-F05A-47B1-B71E-A149638397F4}" destId="{17A3482A-5FF4-4C97-9892-3590D5DCDD8D}" srcOrd="2" destOrd="0" presId="urn:microsoft.com/office/officeart/2005/8/layout/architecture"/>
    <dgm:cxn modelId="{3890D4B6-5C68-48E5-AE8F-91E527DF9D15}" type="presParOf" srcId="{17A3482A-5FF4-4C97-9892-3590D5DCDD8D}" destId="{1CD5080C-7DA3-441B-ABB7-3518E3493D1C}" srcOrd="0" destOrd="0" presId="urn:microsoft.com/office/officeart/2005/8/layout/architecture"/>
    <dgm:cxn modelId="{801E09E3-CB0A-4808-9F9D-3E3C3E2BE931}" type="presParOf" srcId="{1CD5080C-7DA3-441B-ABB7-3518E3493D1C}" destId="{172D5B6A-A914-4929-883F-6F2DF8280FDE}" srcOrd="0" destOrd="0" presId="urn:microsoft.com/office/officeart/2005/8/layout/architecture"/>
    <dgm:cxn modelId="{CF006ABE-D904-4D34-8401-E2FF001178D7}" type="presParOf" srcId="{1CD5080C-7DA3-441B-ABB7-3518E3493D1C}" destId="{582A54AA-C2F2-41D7-96A8-9E551CB67951}" srcOrd="1" destOrd="0" presId="urn:microsoft.com/office/officeart/2005/8/layout/architecture"/>
    <dgm:cxn modelId="{C5F6337C-2379-4833-9960-980A670D0BD0}" type="presParOf" srcId="{1CD5080C-7DA3-441B-ABB7-3518E3493D1C}" destId="{914E0F67-7A69-4B73-BA82-76C72DE77B11}" srcOrd="2" destOrd="0" presId="urn:microsoft.com/office/officeart/2005/8/layout/architecture"/>
    <dgm:cxn modelId="{E5E6C98E-2652-4DA3-B41B-2A6D5AE5CD36}" type="presParOf" srcId="{914E0F67-7A69-4B73-BA82-76C72DE77B11}" destId="{85D2E716-CAB0-4C9C-89F6-DBDDE9819818}" srcOrd="0" destOrd="0" presId="urn:microsoft.com/office/officeart/2005/8/layout/architecture"/>
    <dgm:cxn modelId="{D5DC036F-9963-4770-8DA6-394E29E7F8A1}" type="presParOf" srcId="{85D2E716-CAB0-4C9C-89F6-DBDDE9819818}" destId="{5FBC1488-EEB3-4842-B611-DFE55B7E321C}" srcOrd="0" destOrd="0" presId="urn:microsoft.com/office/officeart/2005/8/layout/architecture"/>
    <dgm:cxn modelId="{2FEFC8E2-9DAE-429E-A9CD-04AB4C52CC17}" type="presParOf" srcId="{85D2E716-CAB0-4C9C-89F6-DBDDE9819818}" destId="{F5626E82-60FD-49F6-899C-4056A7256AA7}" srcOrd="1" destOrd="0" presId="urn:microsoft.com/office/officeart/2005/8/layout/architecture"/>
    <dgm:cxn modelId="{1D704877-8364-4113-A5E8-1E38523EB29A}" type="presParOf" srcId="{85D2E716-CAB0-4C9C-89F6-DBDDE9819818}" destId="{9F7B7646-DD81-4D51-B004-BCBFC378F052}" srcOrd="2" destOrd="0" presId="urn:microsoft.com/office/officeart/2005/8/layout/architecture"/>
    <dgm:cxn modelId="{B77595CE-9246-46E1-AAC9-BD09FFE782A3}" type="presParOf" srcId="{9F7B7646-DD81-4D51-B004-BCBFC378F052}" destId="{B76A2417-53C2-49E4-89AA-F8F2A8668C25}" srcOrd="0" destOrd="0" presId="urn:microsoft.com/office/officeart/2005/8/layout/architecture"/>
    <dgm:cxn modelId="{5D5E1A36-BC05-47F7-8249-18A9C7519509}" type="presParOf" srcId="{B76A2417-53C2-49E4-89AA-F8F2A8668C25}" destId="{A460FFB5-EC91-46C3-9544-88380331A2E9}" srcOrd="0" destOrd="0" presId="urn:microsoft.com/office/officeart/2005/8/layout/architecture"/>
    <dgm:cxn modelId="{CB3E8335-831F-41B2-9F26-12FF144051EE}" type="presParOf" srcId="{B76A2417-53C2-49E4-89AA-F8F2A8668C25}" destId="{E8987C84-2DE0-4686-AB6D-F44170698DCC}" srcOrd="1" destOrd="0" presId="urn:microsoft.com/office/officeart/2005/8/layout/architecture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2431F88-E773-49C3-B369-2E9B03E30334}">
      <dsp:nvSpPr>
        <dsp:cNvPr id="0" name=""/>
        <dsp:cNvSpPr/>
      </dsp:nvSpPr>
      <dsp:spPr>
        <a:xfrm>
          <a:off x="1866" y="3362922"/>
          <a:ext cx="10511867" cy="9869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4300" kern="1200" dirty="0" err="1"/>
            <a:t>Database</a:t>
          </a:r>
          <a:r>
            <a:rPr lang="fr-BE" sz="4300" kern="1200" dirty="0"/>
            <a:t> </a:t>
          </a:r>
          <a:r>
            <a:rPr lang="fr-BE" sz="4300" kern="1200" dirty="0" err="1"/>
            <a:t>Context</a:t>
          </a:r>
          <a:endParaRPr lang="en-US" sz="4300" kern="1200" dirty="0"/>
        </a:p>
      </dsp:txBody>
      <dsp:txXfrm>
        <a:off x="30772" y="3391828"/>
        <a:ext cx="10454055" cy="929100"/>
      </dsp:txXfrm>
    </dsp:sp>
    <dsp:sp modelId="{6AE1AC9F-C7B4-4906-B884-B3E3773A7CBB}">
      <dsp:nvSpPr>
        <dsp:cNvPr id="0" name=""/>
        <dsp:cNvSpPr/>
      </dsp:nvSpPr>
      <dsp:spPr>
        <a:xfrm>
          <a:off x="1866" y="2242449"/>
          <a:ext cx="10511867" cy="9869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4300" kern="1200" dirty="0"/>
            <a:t>Unit Of </a:t>
          </a:r>
          <a:r>
            <a:rPr lang="fr-BE" sz="4300" kern="1200" dirty="0" err="1"/>
            <a:t>Work</a:t>
          </a:r>
          <a:r>
            <a:rPr lang="fr-BE" sz="4300" kern="1200" dirty="0"/>
            <a:t> &amp; </a:t>
          </a:r>
          <a:r>
            <a:rPr lang="fr-BE" sz="4300" kern="1200" dirty="0" err="1"/>
            <a:t>Repositories</a:t>
          </a:r>
          <a:endParaRPr lang="en-US" sz="4300" kern="1200" dirty="0"/>
        </a:p>
      </dsp:txBody>
      <dsp:txXfrm>
        <a:off x="30772" y="2271355"/>
        <a:ext cx="10454055" cy="929100"/>
      </dsp:txXfrm>
    </dsp:sp>
    <dsp:sp modelId="{088B9748-C569-4797-93CD-5D19D56A11ED}">
      <dsp:nvSpPr>
        <dsp:cNvPr id="0" name=""/>
        <dsp:cNvSpPr/>
      </dsp:nvSpPr>
      <dsp:spPr>
        <a:xfrm>
          <a:off x="1866" y="1121976"/>
          <a:ext cx="10511867" cy="9869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4300" kern="1200" dirty="0"/>
            <a:t>Business Layer</a:t>
          </a:r>
          <a:endParaRPr lang="en-US" sz="4300" kern="1200" dirty="0"/>
        </a:p>
      </dsp:txBody>
      <dsp:txXfrm>
        <a:off x="30772" y="1150882"/>
        <a:ext cx="10454055" cy="929100"/>
      </dsp:txXfrm>
    </dsp:sp>
    <dsp:sp modelId="{50ACB609-940A-4BB0-8092-10F228A9906D}">
      <dsp:nvSpPr>
        <dsp:cNvPr id="0" name=""/>
        <dsp:cNvSpPr/>
      </dsp:nvSpPr>
      <dsp:spPr>
        <a:xfrm>
          <a:off x="1866" y="1503"/>
          <a:ext cx="5201319" cy="9869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4300" kern="1200" dirty="0"/>
            <a:t>MVC Controller</a:t>
          </a:r>
          <a:endParaRPr lang="en-US" sz="4300" kern="1200" dirty="0"/>
        </a:p>
      </dsp:txBody>
      <dsp:txXfrm>
        <a:off x="30772" y="30409"/>
        <a:ext cx="5143507" cy="929100"/>
      </dsp:txXfrm>
    </dsp:sp>
    <dsp:sp modelId="{6FAD7D7C-19B0-4CE0-B1C2-54E563D63D45}">
      <dsp:nvSpPr>
        <dsp:cNvPr id="0" name=""/>
        <dsp:cNvSpPr/>
      </dsp:nvSpPr>
      <dsp:spPr>
        <a:xfrm>
          <a:off x="5312413" y="1503"/>
          <a:ext cx="5201319" cy="9869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4300" kern="1200" dirty="0" err="1"/>
            <a:t>WebAPI</a:t>
          </a:r>
          <a:endParaRPr lang="en-US" sz="4300" kern="1200" dirty="0"/>
        </a:p>
      </dsp:txBody>
      <dsp:txXfrm>
        <a:off x="5341319" y="30409"/>
        <a:ext cx="5143507" cy="9291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205229-6F6F-47C5-A105-EE816731B652}">
      <dsp:nvSpPr>
        <dsp:cNvPr id="0" name=""/>
        <dsp:cNvSpPr/>
      </dsp:nvSpPr>
      <dsp:spPr>
        <a:xfrm>
          <a:off x="0" y="0"/>
          <a:ext cx="4782097" cy="134712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2F528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5740" tIns="205740" rIns="205740" bIns="205740" numCol="1" spcCol="1270" anchor="ctr" anchorCtr="0">
          <a:noAutofit/>
        </a:bodyPr>
        <a:lstStyle/>
        <a:p>
          <a:pPr marL="0" lvl="0" indent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5400" kern="1200" dirty="0"/>
            <a:t>MVC Controller</a:t>
          </a:r>
          <a:endParaRPr lang="en-US" sz="5400" kern="1200" dirty="0"/>
        </a:p>
      </dsp:txBody>
      <dsp:txXfrm>
        <a:off x="39456" y="39456"/>
        <a:ext cx="4703185" cy="126821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205229-6F6F-47C5-A105-EE816731B652}">
      <dsp:nvSpPr>
        <dsp:cNvPr id="0" name=""/>
        <dsp:cNvSpPr/>
      </dsp:nvSpPr>
      <dsp:spPr>
        <a:xfrm>
          <a:off x="2335" y="1637553"/>
          <a:ext cx="4777426" cy="48453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2F528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2100" kern="1200" dirty="0"/>
            <a:t>MVC Controller #4</a:t>
          </a:r>
          <a:endParaRPr lang="en-US" sz="2100" kern="1200" dirty="0"/>
        </a:p>
      </dsp:txBody>
      <dsp:txXfrm>
        <a:off x="16527" y="1651745"/>
        <a:ext cx="4749042" cy="456154"/>
      </dsp:txXfrm>
    </dsp:sp>
    <dsp:sp modelId="{172D5B6A-A914-4929-883F-6F2DF8280FDE}">
      <dsp:nvSpPr>
        <dsp:cNvPr id="0" name=""/>
        <dsp:cNvSpPr/>
      </dsp:nvSpPr>
      <dsp:spPr>
        <a:xfrm>
          <a:off x="2335" y="1091885"/>
          <a:ext cx="4777426" cy="48453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2F528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2100" kern="1200" dirty="0"/>
            <a:t>MVC Controller #3</a:t>
          </a:r>
          <a:endParaRPr lang="en-US" sz="2100" kern="1200" dirty="0"/>
        </a:p>
      </dsp:txBody>
      <dsp:txXfrm>
        <a:off x="16527" y="1106077"/>
        <a:ext cx="4749042" cy="456154"/>
      </dsp:txXfrm>
    </dsp:sp>
    <dsp:sp modelId="{5FBC1488-EEB3-4842-B611-DFE55B7E321C}">
      <dsp:nvSpPr>
        <dsp:cNvPr id="0" name=""/>
        <dsp:cNvSpPr/>
      </dsp:nvSpPr>
      <dsp:spPr>
        <a:xfrm>
          <a:off x="2335" y="546216"/>
          <a:ext cx="4777426" cy="48453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2F528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2100" kern="1200" dirty="0"/>
            <a:t>MVC Controller #2</a:t>
          </a:r>
          <a:endParaRPr lang="en-US" sz="2100" kern="1200" dirty="0"/>
        </a:p>
      </dsp:txBody>
      <dsp:txXfrm>
        <a:off x="16527" y="560408"/>
        <a:ext cx="4749042" cy="456154"/>
      </dsp:txXfrm>
    </dsp:sp>
    <dsp:sp modelId="{A460FFB5-EC91-46C3-9544-88380331A2E9}">
      <dsp:nvSpPr>
        <dsp:cNvPr id="0" name=""/>
        <dsp:cNvSpPr/>
      </dsp:nvSpPr>
      <dsp:spPr>
        <a:xfrm>
          <a:off x="2335" y="547"/>
          <a:ext cx="4777426" cy="48453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2F528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2100" kern="1200" dirty="0"/>
            <a:t>MVC Controller #1</a:t>
          </a:r>
          <a:endParaRPr lang="en-US" sz="2100" kern="1200" dirty="0"/>
        </a:p>
      </dsp:txBody>
      <dsp:txXfrm>
        <a:off x="16527" y="14739"/>
        <a:ext cx="4749042" cy="45615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architecture">
  <dgm:title val="Architecture Layout"/>
  <dgm:desc val="Use to show hierarchical relationships that build from the bottom up. This layout works well for showing architectural components or objects that build on other objects."/>
  <dgm:catLst>
    <dgm:cat type="hierarchy" pri="4500"/>
    <dgm:cat type="list" pri="24500"/>
    <dgm:cat type="relationship" pri="10500"/>
    <dgm:cat type="officeonline" pri="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b"/>
        </dgm:alg>
      </dgm:if>
      <dgm:else name="Name3">
        <dgm:alg type="lin">
          <dgm:param type="linDir" val="fromR"/>
          <dgm:param type="nodeVertAlign" val="b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B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b"/>
              </dgm:alg>
            </dgm:if>
            <dgm:else name="Name10">
              <dgm:alg type="lin">
                <dgm:param type="linDir" val="fromR"/>
                <dgm:param type="nodeVertAlign" val="b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B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b"/>
                    </dgm:alg>
                  </dgm:if>
                  <dgm:else name="Name17">
                    <dgm:alg type="lin">
                      <dgm:param type="linDir" val="fromR"/>
                      <dgm:param type="nodeVertAlign" val="b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B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b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b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B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b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b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architecture">
  <dgm:title val="Architecture Layout"/>
  <dgm:desc val="Use to show hierarchical relationships that build from the bottom up. This layout works well for showing architectural components or objects that build on other objects."/>
  <dgm:catLst>
    <dgm:cat type="hierarchy" pri="4500"/>
    <dgm:cat type="list" pri="24500"/>
    <dgm:cat type="relationship" pri="10500"/>
    <dgm:cat type="officeonline" pri="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b"/>
        </dgm:alg>
      </dgm:if>
      <dgm:else name="Name3">
        <dgm:alg type="lin">
          <dgm:param type="linDir" val="fromR"/>
          <dgm:param type="nodeVertAlign" val="b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B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b"/>
              </dgm:alg>
            </dgm:if>
            <dgm:else name="Name10">
              <dgm:alg type="lin">
                <dgm:param type="linDir" val="fromR"/>
                <dgm:param type="nodeVertAlign" val="b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B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b"/>
                    </dgm:alg>
                  </dgm:if>
                  <dgm:else name="Name17">
                    <dgm:alg type="lin">
                      <dgm:param type="linDir" val="fromR"/>
                      <dgm:param type="nodeVertAlign" val="b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B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b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b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B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b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b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architecture">
  <dgm:title val="Architecture Layout"/>
  <dgm:desc val="Use to show hierarchical relationships that build from the bottom up. This layout works well for showing architectural components or objects that build on other objects."/>
  <dgm:catLst>
    <dgm:cat type="hierarchy" pri="4500"/>
    <dgm:cat type="list" pri="24500"/>
    <dgm:cat type="relationship" pri="10500"/>
    <dgm:cat type="officeonline" pri="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b"/>
        </dgm:alg>
      </dgm:if>
      <dgm:else name="Name3">
        <dgm:alg type="lin">
          <dgm:param type="linDir" val="fromR"/>
          <dgm:param type="nodeVertAlign" val="b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B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b"/>
              </dgm:alg>
            </dgm:if>
            <dgm:else name="Name10">
              <dgm:alg type="lin">
                <dgm:param type="linDir" val="fromR"/>
                <dgm:param type="nodeVertAlign" val="b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B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b"/>
                    </dgm:alg>
                  </dgm:if>
                  <dgm:else name="Name17">
                    <dgm:alg type="lin">
                      <dgm:param type="linDir" val="fromR"/>
                      <dgm:param type="nodeVertAlign" val="b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B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b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b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B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b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b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137B13-F4A5-4760-824F-A13C5951398B}" type="datetimeFigureOut">
              <a:rPr lang="en-US" smtClean="0"/>
              <a:t>11/12/2017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778570-36C4-4C2A-BA78-8D242C22A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4638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Connect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11/12/2017 5:23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88852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778570-36C4-4C2A-BA78-8D242C22A1F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9102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778570-36C4-4C2A-BA78-8D242C22A1FF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6577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778570-36C4-4C2A-BA78-8D242C22A1FF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5909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778570-36C4-4C2A-BA78-8D242C22A1FF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3609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778570-36C4-4C2A-BA78-8D242C22A1FF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9516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778570-36C4-4C2A-BA78-8D242C22A1FF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8000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778570-36C4-4C2A-BA78-8D242C22A1FF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44706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778570-36C4-4C2A-BA78-8D242C22A1FF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0119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778570-36C4-4C2A-BA78-8D242C22A1FF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22207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79095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Connect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11/12/2017 5:23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90852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Connect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11/12/2017 5:23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90266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Connect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11/12/2017 5:23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05675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It was – and still is - the time of Agile and DevOps.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We had to formulate a DevOps strategy for our entire organization.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But what is </a:t>
            </a:r>
            <a:r>
              <a:rPr lang="de-DE" b="1" dirty="0"/>
              <a:t>DevOps</a:t>
            </a:r>
            <a:r>
              <a:rPr lang="de-DE" dirty="0"/>
              <a:t>?</a:t>
            </a:r>
            <a:r>
              <a:rPr lang="de-DE" baseline="0" dirty="0"/>
              <a:t> It can mean radically different things for different people!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Connect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11/12/2017 5:23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41672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We quickly realized that our DevOps transformation will have broad organizational impact.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Every DevOps conversation needs to focus on </a:t>
            </a:r>
            <a:r>
              <a:rPr lang="de-DE" b="1" dirty="0"/>
              <a:t>people</a:t>
            </a:r>
            <a:r>
              <a:rPr lang="de-DE" dirty="0"/>
              <a:t>, </a:t>
            </a:r>
            <a:r>
              <a:rPr lang="de-DE" b="1" dirty="0"/>
              <a:t>processes</a:t>
            </a:r>
            <a:r>
              <a:rPr lang="de-DE" dirty="0"/>
              <a:t> and </a:t>
            </a:r>
            <a:r>
              <a:rPr lang="de-DE" b="1" dirty="0"/>
              <a:t>tools </a:t>
            </a:r>
            <a:r>
              <a:rPr lang="de-DE" b="0" dirty="0"/>
              <a:t>equally</a:t>
            </a:r>
            <a:r>
              <a:rPr lang="de-DE" dirty="0"/>
              <a:t>, otherwise the transformation will fail.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Connect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11/12/2017 5:23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11203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778570-36C4-4C2A-BA78-8D242C22A1F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0176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778570-36C4-4C2A-BA78-8D242C22A1F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3515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778570-36C4-4C2A-BA78-8D242C22A1F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9580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CDE25-CB49-4134-92FB-44B30D6E643B}" type="datetimeFigureOut">
              <a:rPr lang="en-US" smtClean="0"/>
              <a:t>11/12/2017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5B452-8301-4FB4-A6D8-E861AA293D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4688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CDE25-CB49-4134-92FB-44B30D6E643B}" type="datetimeFigureOut">
              <a:rPr lang="en-US" smtClean="0"/>
              <a:t>11/12/2017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5B452-8301-4FB4-A6D8-E861AA293D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8853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CDE25-CB49-4134-92FB-44B30D6E643B}" type="datetimeFigureOut">
              <a:rPr lang="en-US" smtClean="0"/>
              <a:t>11/12/2017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5B452-8301-4FB4-A6D8-E861AA293D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081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6175" y="1122363"/>
            <a:ext cx="11034445" cy="2387600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6175" y="3602038"/>
            <a:ext cx="11034445" cy="1655762"/>
          </a:xfrm>
        </p:spPr>
        <p:txBody>
          <a:bodyPr>
            <a:normAutofit/>
          </a:bodyPr>
          <a:lstStyle>
            <a:lvl1pPr marL="0" indent="0" algn="l">
              <a:buNone/>
              <a:defRPr sz="3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7891037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897420" y="6256216"/>
            <a:ext cx="2743200" cy="365125"/>
          </a:xfrm>
          <a:prstGeom prst="rect">
            <a:avLst/>
          </a:prstGeom>
        </p:spPr>
        <p:txBody>
          <a:bodyPr/>
          <a:lstStyle/>
          <a:p>
            <a:fld id="{0A164282-434E-41D4-9582-783D542A7B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6213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0798" y="2111604"/>
            <a:ext cx="11079822" cy="39809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897420" y="6256216"/>
            <a:ext cx="2743200" cy="365125"/>
          </a:xfrm>
          <a:prstGeom prst="rect">
            <a:avLst/>
          </a:prstGeom>
        </p:spPr>
        <p:txBody>
          <a:bodyPr/>
          <a:lstStyle/>
          <a:p>
            <a:fld id="{0A164282-434E-41D4-9582-783D542A7B68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560388" y="1534096"/>
            <a:ext cx="11080750" cy="437594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000" cap="all" baseline="0"/>
            </a:lvl1pPr>
            <a:lvl5pPr>
              <a:defRPr/>
            </a:lvl5pPr>
          </a:lstStyle>
          <a:p>
            <a:pPr lvl="0"/>
            <a:r>
              <a:rPr lang="en-US" dirty="0"/>
              <a:t>Secondary refining headline</a:t>
            </a:r>
          </a:p>
        </p:txBody>
      </p:sp>
    </p:spTree>
    <p:extLst>
      <p:ext uri="{BB962C8B-B14F-4D97-AF65-F5344CB8AC3E}">
        <p14:creationId xmlns:p14="http://schemas.microsoft.com/office/powerpoint/2010/main" val="41230434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897420" y="6256216"/>
            <a:ext cx="2743200" cy="365125"/>
          </a:xfrm>
          <a:prstGeom prst="rect">
            <a:avLst/>
          </a:prstGeom>
        </p:spPr>
        <p:txBody>
          <a:bodyPr/>
          <a:lstStyle/>
          <a:p>
            <a:fld id="{0A164282-434E-41D4-9582-783D542A7B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41972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798" y="416497"/>
            <a:ext cx="11079822" cy="922110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897420" y="6256216"/>
            <a:ext cx="2743200" cy="365125"/>
          </a:xfrm>
          <a:prstGeom prst="rect">
            <a:avLst/>
          </a:prstGeom>
        </p:spPr>
        <p:txBody>
          <a:bodyPr/>
          <a:lstStyle/>
          <a:p>
            <a:fld id="{0A164282-434E-41D4-9582-783D542A7B68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 userDrawn="1">
            <p:extLst/>
          </p:nvPr>
        </p:nvGraphicFramePr>
        <p:xfrm>
          <a:off x="584200" y="1476596"/>
          <a:ext cx="11056420" cy="43203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641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41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641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641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44435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Heading</a:t>
                      </a:r>
                    </a:p>
                  </a:txBody>
                  <a:tcPr marL="137160" marR="137160" marT="137160" marB="13716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Heading</a:t>
                      </a:r>
                    </a:p>
                  </a:txBody>
                  <a:tcPr marL="137160" marR="137160" marT="137160" marB="13716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Heading</a:t>
                      </a:r>
                    </a:p>
                  </a:txBody>
                  <a:tcPr marL="137160" marR="137160" marT="137160" marB="13716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Heading</a:t>
                      </a:r>
                    </a:p>
                  </a:txBody>
                  <a:tcPr marL="137160" marR="137160" marT="137160" marB="13716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25319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3C454F"/>
                          </a:solidFill>
                        </a:rPr>
                        <a:t>Content</a:t>
                      </a:r>
                    </a:p>
                  </a:txBody>
                  <a:tcPr marL="137160" marR="137160" marT="137160" marB="13716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3C454F"/>
                          </a:solidFill>
                        </a:rPr>
                        <a:t>Content</a:t>
                      </a:r>
                    </a:p>
                    <a:p>
                      <a:endParaRPr lang="en-US" sz="1600" dirty="0">
                        <a:solidFill>
                          <a:srgbClr val="3C454F"/>
                        </a:solidFill>
                      </a:endParaRPr>
                    </a:p>
                  </a:txBody>
                  <a:tcPr marL="137160" marR="137160" marT="137160" marB="13716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3C454F"/>
                          </a:solidFill>
                        </a:rPr>
                        <a:t>Content</a:t>
                      </a:r>
                    </a:p>
                    <a:p>
                      <a:endParaRPr lang="en-US" sz="1600" dirty="0">
                        <a:solidFill>
                          <a:srgbClr val="3C454F"/>
                        </a:solidFill>
                      </a:endParaRPr>
                    </a:p>
                  </a:txBody>
                  <a:tcPr marL="137160" marR="137160" marT="137160" marB="13716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3C454F"/>
                          </a:solidFill>
                        </a:rPr>
                        <a:t>Content</a:t>
                      </a:r>
                    </a:p>
                    <a:p>
                      <a:endParaRPr lang="en-US" sz="1600" dirty="0">
                        <a:solidFill>
                          <a:srgbClr val="3C454F"/>
                        </a:solidFill>
                      </a:endParaRPr>
                    </a:p>
                  </a:txBody>
                  <a:tcPr marL="137160" marR="137160" marT="137160" marB="13716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2531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3C454F"/>
                          </a:solidFill>
                        </a:rPr>
                        <a:t>Content</a:t>
                      </a:r>
                    </a:p>
                    <a:p>
                      <a:endParaRPr lang="en-US" sz="1600" dirty="0">
                        <a:solidFill>
                          <a:srgbClr val="3C454F"/>
                        </a:solidFill>
                      </a:endParaRPr>
                    </a:p>
                  </a:txBody>
                  <a:tcPr marL="137160" marR="137160" marT="137160" marB="13716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3C454F"/>
                          </a:solidFill>
                        </a:rPr>
                        <a:t>Content</a:t>
                      </a:r>
                    </a:p>
                    <a:p>
                      <a:endParaRPr lang="en-US" sz="1600" dirty="0">
                        <a:solidFill>
                          <a:srgbClr val="3C454F"/>
                        </a:solidFill>
                      </a:endParaRPr>
                    </a:p>
                  </a:txBody>
                  <a:tcPr marL="137160" marR="137160" marT="137160" marB="13716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3C454F"/>
                          </a:solidFill>
                        </a:rPr>
                        <a:t>Content</a:t>
                      </a:r>
                    </a:p>
                    <a:p>
                      <a:endParaRPr lang="en-US" sz="1600" dirty="0">
                        <a:solidFill>
                          <a:srgbClr val="3C454F"/>
                        </a:solidFill>
                      </a:endParaRPr>
                    </a:p>
                  </a:txBody>
                  <a:tcPr marL="137160" marR="137160" marT="137160" marB="13716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3C454F"/>
                          </a:solidFill>
                        </a:rPr>
                        <a:t>Content</a:t>
                      </a:r>
                    </a:p>
                    <a:p>
                      <a:endParaRPr lang="en-US" sz="1600" dirty="0">
                        <a:solidFill>
                          <a:srgbClr val="3C454F"/>
                        </a:solidFill>
                      </a:endParaRPr>
                    </a:p>
                  </a:txBody>
                  <a:tcPr marL="137160" marR="137160" marT="137160" marB="13716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2531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3C454F"/>
                          </a:solidFill>
                        </a:rPr>
                        <a:t>Content</a:t>
                      </a:r>
                    </a:p>
                    <a:p>
                      <a:endParaRPr lang="en-US" sz="1600" dirty="0">
                        <a:solidFill>
                          <a:srgbClr val="3C454F"/>
                        </a:solidFill>
                      </a:endParaRPr>
                    </a:p>
                  </a:txBody>
                  <a:tcPr marL="137160" marR="137160" marT="137160" marB="13716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3C454F"/>
                          </a:solidFill>
                        </a:rPr>
                        <a:t>Content</a:t>
                      </a:r>
                    </a:p>
                    <a:p>
                      <a:endParaRPr lang="en-US" sz="1600" dirty="0">
                        <a:solidFill>
                          <a:srgbClr val="3C454F"/>
                        </a:solidFill>
                      </a:endParaRPr>
                    </a:p>
                  </a:txBody>
                  <a:tcPr marL="137160" marR="137160" marT="137160" marB="13716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3C454F"/>
                          </a:solidFill>
                        </a:rPr>
                        <a:t>Content</a:t>
                      </a:r>
                    </a:p>
                    <a:p>
                      <a:endParaRPr lang="en-US" sz="1600" dirty="0">
                        <a:solidFill>
                          <a:srgbClr val="3C454F"/>
                        </a:solidFill>
                      </a:endParaRPr>
                    </a:p>
                  </a:txBody>
                  <a:tcPr marL="137160" marR="137160" marT="137160" marB="13716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3C454F"/>
                          </a:solidFill>
                        </a:rPr>
                        <a:t>Content</a:t>
                      </a:r>
                    </a:p>
                    <a:p>
                      <a:endParaRPr lang="en-US" sz="1600" dirty="0">
                        <a:solidFill>
                          <a:srgbClr val="3C454F"/>
                        </a:solidFill>
                      </a:endParaRPr>
                    </a:p>
                  </a:txBody>
                  <a:tcPr marL="137160" marR="137160" marT="137160" marB="13716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463383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903414" y="6256216"/>
            <a:ext cx="2743200" cy="365125"/>
          </a:xfrm>
          <a:prstGeom prst="rect">
            <a:avLst/>
          </a:prstGeom>
        </p:spPr>
        <p:txBody>
          <a:bodyPr/>
          <a:lstStyle/>
          <a:p>
            <a:fld id="{0A164282-434E-41D4-9582-783D542A7B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76960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0364967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798" y="457199"/>
            <a:ext cx="4211227" cy="1936679"/>
          </a:xfrm>
        </p:spPr>
        <p:txBody>
          <a:bodyPr anchor="b"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457432" cy="4873625"/>
          </a:xfrm>
        </p:spPr>
        <p:txBody>
          <a:bodyPr/>
          <a:lstStyle>
            <a:lvl1pPr>
              <a:defRPr sz="3200">
                <a:latin typeface="+mj-lt"/>
              </a:defRPr>
            </a:lvl1pPr>
            <a:lvl2pPr>
              <a:defRPr sz="2800">
                <a:latin typeface="+mj-lt"/>
              </a:defRPr>
            </a:lvl2pPr>
            <a:lvl3pPr>
              <a:defRPr sz="2400">
                <a:latin typeface="+mj-lt"/>
              </a:defRPr>
            </a:lvl3pPr>
            <a:lvl4pPr>
              <a:defRPr sz="2000">
                <a:latin typeface="+mj-lt"/>
              </a:defRPr>
            </a:lvl4pPr>
            <a:lvl5pPr>
              <a:defRPr sz="2000">
                <a:latin typeface="+mj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0798" y="2604070"/>
            <a:ext cx="4211227" cy="3264917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897420" y="6256216"/>
            <a:ext cx="2743200" cy="365125"/>
          </a:xfrm>
          <a:prstGeom prst="rect">
            <a:avLst/>
          </a:prstGeom>
        </p:spPr>
        <p:txBody>
          <a:bodyPr/>
          <a:lstStyle/>
          <a:p>
            <a:fld id="{0A164282-434E-41D4-9582-783D542A7B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2917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CDE25-CB49-4134-92FB-44B30D6E643B}" type="datetimeFigureOut">
              <a:rPr lang="en-US" smtClean="0"/>
              <a:t>11/12/2017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5B452-8301-4FB4-A6D8-E861AA293D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10504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Logo on Background">
    <p:bg>
      <p:bgPr>
        <a:solidFill>
          <a:schemeClr val="tx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/>
          <a:srcRect l="18401" r="13953" b="6064"/>
          <a:stretch/>
        </p:blipFill>
        <p:spPr>
          <a:xfrm>
            <a:off x="-27709" y="3033966"/>
            <a:ext cx="12219709" cy="386559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/>
          <a:srcRect l="18401" r="13953" b="6064"/>
          <a:stretch/>
        </p:blipFill>
        <p:spPr>
          <a:xfrm>
            <a:off x="-27709" y="3033966"/>
            <a:ext cx="12219709" cy="386559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51688" y="5532552"/>
            <a:ext cx="2470462" cy="102568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911839" y="4847629"/>
            <a:ext cx="735979" cy="92531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4033" y="4608576"/>
            <a:ext cx="947270" cy="92397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461" y="2311884"/>
            <a:ext cx="3769076" cy="1386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936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8" y="228601"/>
            <a:ext cx="11151917" cy="747897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19248" y="1447800"/>
            <a:ext cx="11151917" cy="946413"/>
          </a:xfrm>
        </p:spPr>
        <p:txBody>
          <a:bodyPr/>
          <a:lstStyle>
            <a:lvl1pPr marL="3175" indent="0">
              <a:spcBef>
                <a:spcPts val="0"/>
              </a:spcBef>
              <a:spcAft>
                <a:spcPts val="900"/>
              </a:spcAft>
              <a:buSzPct val="80000"/>
              <a:buFont typeface="Arial" pitchFamily="34" charset="0"/>
              <a:buNone/>
              <a:defRPr sz="4000" spc="-100" baseline="0">
                <a:gradFill>
                  <a:gsLst>
                    <a:gs pos="0">
                      <a:srgbClr val="595959"/>
                    </a:gs>
                    <a:gs pos="86000">
                      <a:srgbClr val="595959"/>
                    </a:gs>
                  </a:gsLst>
                  <a:lin ang="5400000" scaled="0"/>
                </a:gradFill>
                <a:latin typeface="Segoe UI Light" pitchFamily="34" charset="0"/>
              </a:defRPr>
            </a:lvl1pPr>
            <a:lvl2pPr marL="3175" indent="0">
              <a:spcBef>
                <a:spcPts val="0"/>
              </a:spcBef>
              <a:buSzPct val="80000"/>
              <a:buFont typeface="Arial" pitchFamily="34" charset="0"/>
              <a:buNone/>
              <a:defRPr sz="2000" spc="-50" baseline="0">
                <a:gradFill>
                  <a:gsLst>
                    <a:gs pos="0">
                      <a:srgbClr val="595959"/>
                    </a:gs>
                    <a:gs pos="86000">
                      <a:srgbClr val="595959"/>
                    </a:gs>
                  </a:gsLst>
                  <a:lin ang="5400000" scaled="0"/>
                </a:gradFill>
              </a:defRPr>
            </a:lvl2pPr>
            <a:lvl3pPr marL="1258888" indent="-403225">
              <a:buSzPct val="80000"/>
              <a:buFontTx/>
              <a:buBlip>
                <a:blip r:embed="rId2"/>
              </a:buBlip>
              <a:defRPr>
                <a:gradFill>
                  <a:gsLst>
                    <a:gs pos="0">
                      <a:schemeClr val="tx1">
                        <a:lumMod val="90000"/>
                        <a:lumOff val="10000"/>
                      </a:schemeClr>
                    </a:gs>
                    <a:gs pos="86000">
                      <a:schemeClr val="tx1">
                        <a:lumMod val="90000"/>
                        <a:lumOff val="10000"/>
                      </a:schemeClr>
                    </a:gs>
                  </a:gsLst>
                  <a:lin ang="5400000" scaled="0"/>
                </a:gradFill>
              </a:defRPr>
            </a:lvl3pPr>
            <a:lvl4pPr marL="1604963" indent="-346075">
              <a:buSzPct val="80000"/>
              <a:buFontTx/>
              <a:buBlip>
                <a:blip r:embed="rId2"/>
              </a:buBlip>
              <a:defRPr>
                <a:gradFill>
                  <a:gsLst>
                    <a:gs pos="0">
                      <a:schemeClr val="tx1">
                        <a:lumMod val="90000"/>
                        <a:lumOff val="10000"/>
                      </a:schemeClr>
                    </a:gs>
                    <a:gs pos="86000">
                      <a:schemeClr val="tx1">
                        <a:lumMod val="90000"/>
                        <a:lumOff val="10000"/>
                      </a:schemeClr>
                    </a:gs>
                  </a:gsLst>
                  <a:lin ang="5400000" scaled="0"/>
                </a:gradFill>
              </a:defRPr>
            </a:lvl4pPr>
            <a:lvl5pPr marL="1941513" indent="-336550">
              <a:buSzPct val="80000"/>
              <a:buFontTx/>
              <a:buBlip>
                <a:blip r:embed="rId2"/>
              </a:buBlip>
              <a:defRPr>
                <a:gradFill>
                  <a:gsLst>
                    <a:gs pos="0">
                      <a:schemeClr val="tx1">
                        <a:lumMod val="90000"/>
                        <a:lumOff val="10000"/>
                      </a:schemeClr>
                    </a:gs>
                    <a:gs pos="86000">
                      <a:schemeClr val="tx1">
                        <a:lumMod val="90000"/>
                        <a:lumOff val="10000"/>
                      </a:schemeClr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097492854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8" y="228601"/>
            <a:ext cx="11151917" cy="747897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19248" y="1447800"/>
            <a:ext cx="11151917" cy="946413"/>
          </a:xfrm>
        </p:spPr>
        <p:txBody>
          <a:bodyPr/>
          <a:lstStyle>
            <a:lvl1pPr marL="3175" indent="0">
              <a:spcBef>
                <a:spcPts val="0"/>
              </a:spcBef>
              <a:spcAft>
                <a:spcPts val="900"/>
              </a:spcAft>
              <a:buSzPct val="80000"/>
              <a:buFont typeface="Arial" pitchFamily="34" charset="0"/>
              <a:buNone/>
              <a:defRPr sz="4000" spc="-100" baseline="0">
                <a:gradFill>
                  <a:gsLst>
                    <a:gs pos="0">
                      <a:srgbClr val="595959"/>
                    </a:gs>
                    <a:gs pos="86000">
                      <a:srgbClr val="595959"/>
                    </a:gs>
                  </a:gsLst>
                  <a:lin ang="5400000" scaled="0"/>
                </a:gradFill>
                <a:latin typeface="Segoe UI Light" pitchFamily="34" charset="0"/>
              </a:defRPr>
            </a:lvl1pPr>
            <a:lvl2pPr marL="3175" indent="0">
              <a:spcBef>
                <a:spcPts val="0"/>
              </a:spcBef>
              <a:buSzPct val="80000"/>
              <a:buFont typeface="Arial" pitchFamily="34" charset="0"/>
              <a:buNone/>
              <a:defRPr sz="2000" spc="-50" baseline="0">
                <a:gradFill>
                  <a:gsLst>
                    <a:gs pos="0">
                      <a:srgbClr val="595959"/>
                    </a:gs>
                    <a:gs pos="86000">
                      <a:srgbClr val="595959"/>
                    </a:gs>
                  </a:gsLst>
                  <a:lin ang="5400000" scaled="0"/>
                </a:gradFill>
              </a:defRPr>
            </a:lvl2pPr>
            <a:lvl3pPr marL="1258888" indent="-403225">
              <a:buSzPct val="80000"/>
              <a:buFontTx/>
              <a:buBlip>
                <a:blip r:embed="rId2"/>
              </a:buBlip>
              <a:defRPr>
                <a:gradFill>
                  <a:gsLst>
                    <a:gs pos="0">
                      <a:schemeClr val="tx1">
                        <a:lumMod val="90000"/>
                        <a:lumOff val="10000"/>
                      </a:schemeClr>
                    </a:gs>
                    <a:gs pos="86000">
                      <a:schemeClr val="tx1">
                        <a:lumMod val="90000"/>
                        <a:lumOff val="10000"/>
                      </a:schemeClr>
                    </a:gs>
                  </a:gsLst>
                  <a:lin ang="5400000" scaled="0"/>
                </a:gradFill>
              </a:defRPr>
            </a:lvl3pPr>
            <a:lvl4pPr marL="1604963" indent="-346075">
              <a:buSzPct val="80000"/>
              <a:buFontTx/>
              <a:buBlip>
                <a:blip r:embed="rId2"/>
              </a:buBlip>
              <a:defRPr>
                <a:gradFill>
                  <a:gsLst>
                    <a:gs pos="0">
                      <a:schemeClr val="tx1">
                        <a:lumMod val="90000"/>
                        <a:lumOff val="10000"/>
                      </a:schemeClr>
                    </a:gs>
                    <a:gs pos="86000">
                      <a:schemeClr val="tx1">
                        <a:lumMod val="90000"/>
                        <a:lumOff val="10000"/>
                      </a:schemeClr>
                    </a:gs>
                  </a:gsLst>
                  <a:lin ang="5400000" scaled="0"/>
                </a:gradFill>
              </a:defRPr>
            </a:lvl4pPr>
            <a:lvl5pPr marL="1941513" indent="-336550">
              <a:buSzPct val="80000"/>
              <a:buFontTx/>
              <a:buBlip>
                <a:blip r:embed="rId2"/>
              </a:buBlip>
              <a:defRPr>
                <a:gradFill>
                  <a:gsLst>
                    <a:gs pos="0">
                      <a:schemeClr val="tx1">
                        <a:lumMod val="90000"/>
                        <a:lumOff val="10000"/>
                      </a:schemeClr>
                    </a:gs>
                    <a:gs pos="86000">
                      <a:schemeClr val="tx1">
                        <a:lumMod val="90000"/>
                        <a:lumOff val="10000"/>
                      </a:schemeClr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476838600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8" y="228601"/>
            <a:ext cx="11151917" cy="747897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19248" y="1447800"/>
            <a:ext cx="11151917" cy="946413"/>
          </a:xfrm>
        </p:spPr>
        <p:txBody>
          <a:bodyPr/>
          <a:lstStyle>
            <a:lvl1pPr marL="3175" indent="0">
              <a:spcBef>
                <a:spcPts val="0"/>
              </a:spcBef>
              <a:spcAft>
                <a:spcPts val="900"/>
              </a:spcAft>
              <a:buSzPct val="80000"/>
              <a:buFont typeface="Arial" pitchFamily="34" charset="0"/>
              <a:buNone/>
              <a:defRPr sz="4000" spc="-100" baseline="0">
                <a:gradFill>
                  <a:gsLst>
                    <a:gs pos="0">
                      <a:srgbClr val="595959"/>
                    </a:gs>
                    <a:gs pos="86000">
                      <a:srgbClr val="595959"/>
                    </a:gs>
                  </a:gsLst>
                  <a:lin ang="5400000" scaled="0"/>
                </a:gradFill>
                <a:latin typeface="Segoe UI Light" pitchFamily="34" charset="0"/>
              </a:defRPr>
            </a:lvl1pPr>
            <a:lvl2pPr marL="3175" indent="0">
              <a:spcBef>
                <a:spcPts val="0"/>
              </a:spcBef>
              <a:buSzPct val="80000"/>
              <a:buFont typeface="Arial" pitchFamily="34" charset="0"/>
              <a:buNone/>
              <a:defRPr sz="2000" spc="-50" baseline="0">
                <a:gradFill>
                  <a:gsLst>
                    <a:gs pos="0">
                      <a:srgbClr val="595959"/>
                    </a:gs>
                    <a:gs pos="86000">
                      <a:srgbClr val="595959"/>
                    </a:gs>
                  </a:gsLst>
                  <a:lin ang="5400000" scaled="0"/>
                </a:gradFill>
              </a:defRPr>
            </a:lvl2pPr>
            <a:lvl3pPr marL="1258888" indent="-403225">
              <a:buSzPct val="80000"/>
              <a:buFontTx/>
              <a:buBlip>
                <a:blip r:embed="rId2"/>
              </a:buBlip>
              <a:defRPr>
                <a:gradFill>
                  <a:gsLst>
                    <a:gs pos="0">
                      <a:schemeClr val="tx1">
                        <a:lumMod val="90000"/>
                        <a:lumOff val="10000"/>
                      </a:schemeClr>
                    </a:gs>
                    <a:gs pos="86000">
                      <a:schemeClr val="tx1">
                        <a:lumMod val="90000"/>
                        <a:lumOff val="10000"/>
                      </a:schemeClr>
                    </a:gs>
                  </a:gsLst>
                  <a:lin ang="5400000" scaled="0"/>
                </a:gradFill>
              </a:defRPr>
            </a:lvl3pPr>
            <a:lvl4pPr marL="1604963" indent="-346075">
              <a:buSzPct val="80000"/>
              <a:buFontTx/>
              <a:buBlip>
                <a:blip r:embed="rId2"/>
              </a:buBlip>
              <a:defRPr>
                <a:gradFill>
                  <a:gsLst>
                    <a:gs pos="0">
                      <a:schemeClr val="tx1">
                        <a:lumMod val="90000"/>
                        <a:lumOff val="10000"/>
                      </a:schemeClr>
                    </a:gs>
                    <a:gs pos="86000">
                      <a:schemeClr val="tx1">
                        <a:lumMod val="90000"/>
                        <a:lumOff val="10000"/>
                      </a:schemeClr>
                    </a:gs>
                  </a:gsLst>
                  <a:lin ang="5400000" scaled="0"/>
                </a:gradFill>
              </a:defRPr>
            </a:lvl4pPr>
            <a:lvl5pPr marL="1941513" indent="-336550">
              <a:buSzPct val="80000"/>
              <a:buFontTx/>
              <a:buBlip>
                <a:blip r:embed="rId2"/>
              </a:buBlip>
              <a:defRPr>
                <a:gradFill>
                  <a:gsLst>
                    <a:gs pos="0">
                      <a:schemeClr val="tx1">
                        <a:lumMod val="90000"/>
                        <a:lumOff val="10000"/>
                      </a:schemeClr>
                    </a:gs>
                    <a:gs pos="86000">
                      <a:schemeClr val="tx1">
                        <a:lumMod val="90000"/>
                        <a:lumOff val="10000"/>
                      </a:schemeClr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562400081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8" y="228601"/>
            <a:ext cx="11151917" cy="747897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19248" y="1447800"/>
            <a:ext cx="11151917" cy="946413"/>
          </a:xfrm>
        </p:spPr>
        <p:txBody>
          <a:bodyPr/>
          <a:lstStyle>
            <a:lvl1pPr marL="3175" indent="0">
              <a:spcBef>
                <a:spcPts val="0"/>
              </a:spcBef>
              <a:spcAft>
                <a:spcPts val="900"/>
              </a:spcAft>
              <a:buSzPct val="80000"/>
              <a:buFont typeface="Arial" pitchFamily="34" charset="0"/>
              <a:buNone/>
              <a:defRPr sz="4000" spc="-100" baseline="0">
                <a:gradFill>
                  <a:gsLst>
                    <a:gs pos="0">
                      <a:srgbClr val="595959"/>
                    </a:gs>
                    <a:gs pos="86000">
                      <a:srgbClr val="595959"/>
                    </a:gs>
                  </a:gsLst>
                  <a:lin ang="5400000" scaled="0"/>
                </a:gradFill>
                <a:latin typeface="Segoe UI Light" pitchFamily="34" charset="0"/>
              </a:defRPr>
            </a:lvl1pPr>
            <a:lvl2pPr marL="3175" indent="0">
              <a:spcBef>
                <a:spcPts val="0"/>
              </a:spcBef>
              <a:buSzPct val="80000"/>
              <a:buFont typeface="Arial" pitchFamily="34" charset="0"/>
              <a:buNone/>
              <a:defRPr sz="2000" spc="-50" baseline="0">
                <a:gradFill>
                  <a:gsLst>
                    <a:gs pos="0">
                      <a:srgbClr val="595959"/>
                    </a:gs>
                    <a:gs pos="86000">
                      <a:srgbClr val="595959"/>
                    </a:gs>
                  </a:gsLst>
                  <a:lin ang="5400000" scaled="0"/>
                </a:gradFill>
              </a:defRPr>
            </a:lvl2pPr>
            <a:lvl3pPr marL="1258888" indent="-403225">
              <a:buSzPct val="80000"/>
              <a:buFontTx/>
              <a:buBlip>
                <a:blip r:embed="rId2"/>
              </a:buBlip>
              <a:defRPr>
                <a:gradFill>
                  <a:gsLst>
                    <a:gs pos="0">
                      <a:schemeClr val="tx1">
                        <a:lumMod val="90000"/>
                        <a:lumOff val="10000"/>
                      </a:schemeClr>
                    </a:gs>
                    <a:gs pos="86000">
                      <a:schemeClr val="tx1">
                        <a:lumMod val="90000"/>
                        <a:lumOff val="10000"/>
                      </a:schemeClr>
                    </a:gs>
                  </a:gsLst>
                  <a:lin ang="5400000" scaled="0"/>
                </a:gradFill>
              </a:defRPr>
            </a:lvl3pPr>
            <a:lvl4pPr marL="1604963" indent="-346075">
              <a:buSzPct val="80000"/>
              <a:buFontTx/>
              <a:buBlip>
                <a:blip r:embed="rId2"/>
              </a:buBlip>
              <a:defRPr>
                <a:gradFill>
                  <a:gsLst>
                    <a:gs pos="0">
                      <a:schemeClr val="tx1">
                        <a:lumMod val="90000"/>
                        <a:lumOff val="10000"/>
                      </a:schemeClr>
                    </a:gs>
                    <a:gs pos="86000">
                      <a:schemeClr val="tx1">
                        <a:lumMod val="90000"/>
                        <a:lumOff val="10000"/>
                      </a:schemeClr>
                    </a:gs>
                  </a:gsLst>
                  <a:lin ang="5400000" scaled="0"/>
                </a:gradFill>
              </a:defRPr>
            </a:lvl4pPr>
            <a:lvl5pPr marL="1941513" indent="-336550">
              <a:buSzPct val="80000"/>
              <a:buFontTx/>
              <a:buBlip>
                <a:blip r:embed="rId2"/>
              </a:buBlip>
              <a:defRPr>
                <a:gradFill>
                  <a:gsLst>
                    <a:gs pos="0">
                      <a:schemeClr val="tx1">
                        <a:lumMod val="90000"/>
                        <a:lumOff val="10000"/>
                      </a:schemeClr>
                    </a:gs>
                    <a:gs pos="86000">
                      <a:schemeClr val="tx1">
                        <a:lumMod val="90000"/>
                        <a:lumOff val="10000"/>
                      </a:schemeClr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018030740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Demo, Video etc. &quot;special&quot; slides">
    <p:bg>
      <p:bgPr>
        <a:solidFill>
          <a:schemeClr val="accent1">
            <a:alpha val="9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89617" y="1447800"/>
            <a:ext cx="4206383" cy="1523494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defRPr sz="4800" baseline="0">
                <a:solidFill>
                  <a:schemeClr val="bg1">
                    <a:alpha val="98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89617" y="5630473"/>
            <a:ext cx="4206384" cy="461665"/>
          </a:xfrm>
        </p:spPr>
        <p:txBody>
          <a:bodyPr>
            <a:noAutofit/>
          </a:bodyPr>
          <a:lstStyle>
            <a:lvl1pPr marL="0" indent="0" algn="l" defTabSz="914363" rtl="0" eaLnBrk="1" latinLnBrk="0" hangingPunct="1">
              <a:lnSpc>
                <a:spcPct val="90000"/>
              </a:lnSpc>
              <a:spcBef>
                <a:spcPts val="0"/>
              </a:spcBef>
              <a:buSzPct val="80000"/>
              <a:buFont typeface="Arial" pitchFamily="34" charset="0"/>
              <a:buNone/>
              <a:defRPr lang="en-US" sz="2400" kern="1200" dirty="0">
                <a:solidFill>
                  <a:schemeClr val="bg1">
                    <a:alpha val="99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1889617" y="4160520"/>
            <a:ext cx="8874849" cy="1274538"/>
          </a:xfrm>
        </p:spPr>
        <p:txBody>
          <a:bodyPr anchor="t" anchorCtr="0">
            <a:noAutofit/>
            <a:scene3d>
              <a:camera prst="orthographicFront"/>
              <a:lightRig rig="flat" dir="t"/>
            </a:scene3d>
            <a:sp3d>
              <a:contourClr>
                <a:schemeClr val="bg2"/>
              </a:contourClr>
            </a:sp3d>
          </a:bodyPr>
          <a:lstStyle>
            <a:lvl1pPr marL="0" indent="0" algn="l">
              <a:buFont typeface="Arial" pitchFamily="34" charset="0"/>
              <a:buNone/>
              <a:defRPr kumimoji="0" lang="en-US" sz="6600" b="0" i="0" u="none" strike="noStrike" kern="1200" cap="none" spc="-642" normalizeH="0" baseline="0" noProof="0" dirty="0" smtClean="0">
                <a:ln w="11430"/>
                <a:solidFill>
                  <a:schemeClr val="accent1">
                    <a:lumMod val="40000"/>
                    <a:lumOff val="60000"/>
                    <a:alpha val="99000"/>
                  </a:schemeClr>
                </a:solidFill>
                <a:effectLst/>
                <a:uLnTx/>
                <a:uFillTx/>
                <a:latin typeface="Segoe UI Light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to…</a:t>
            </a:r>
          </a:p>
        </p:txBody>
      </p:sp>
      <p:grpSp>
        <p:nvGrpSpPr>
          <p:cNvPr id="9" name="Group 8"/>
          <p:cNvGrpSpPr/>
          <p:nvPr userDrawn="1"/>
        </p:nvGrpSpPr>
        <p:grpSpPr>
          <a:xfrm>
            <a:off x="7715394" y="2136047"/>
            <a:ext cx="3500039" cy="2114058"/>
            <a:chOff x="1411369" y="3975421"/>
            <a:chExt cx="1714604" cy="1035908"/>
          </a:xfrm>
        </p:grpSpPr>
        <p:sp>
          <p:nvSpPr>
            <p:cNvPr id="12" name="Freeform 6"/>
            <p:cNvSpPr>
              <a:spLocks/>
            </p:cNvSpPr>
            <p:nvPr userDrawn="1"/>
          </p:nvSpPr>
          <p:spPr bwMode="auto">
            <a:xfrm>
              <a:off x="1900471" y="3975421"/>
              <a:ext cx="1225502" cy="656717"/>
            </a:xfrm>
            <a:custGeom>
              <a:avLst/>
              <a:gdLst>
                <a:gd name="T0" fmla="*/ 138 w 189"/>
                <a:gd name="T1" fmla="*/ 0 h 101"/>
                <a:gd name="T2" fmla="*/ 94 w 189"/>
                <a:gd name="T3" fmla="*/ 26 h 101"/>
                <a:gd name="T4" fmla="*/ 75 w 189"/>
                <a:gd name="T5" fmla="*/ 21 h 101"/>
                <a:gd name="T6" fmla="*/ 40 w 189"/>
                <a:gd name="T7" fmla="*/ 42 h 101"/>
                <a:gd name="T8" fmla="*/ 29 w 189"/>
                <a:gd name="T9" fmla="*/ 40 h 101"/>
                <a:gd name="T10" fmla="*/ 0 w 189"/>
                <a:gd name="T11" fmla="*/ 64 h 101"/>
                <a:gd name="T12" fmla="*/ 11 w 189"/>
                <a:gd name="T13" fmla="*/ 62 h 101"/>
                <a:gd name="T14" fmla="*/ 30 w 189"/>
                <a:gd name="T15" fmla="*/ 66 h 101"/>
                <a:gd name="T16" fmla="*/ 82 w 189"/>
                <a:gd name="T17" fmla="*/ 39 h 101"/>
                <a:gd name="T18" fmla="*/ 145 w 189"/>
                <a:gd name="T19" fmla="*/ 101 h 101"/>
                <a:gd name="T20" fmla="*/ 189 w 189"/>
                <a:gd name="T21" fmla="*/ 51 h 101"/>
                <a:gd name="T22" fmla="*/ 138 w 189"/>
                <a:gd name="T2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89" h="101">
                  <a:moveTo>
                    <a:pt x="138" y="0"/>
                  </a:moveTo>
                  <a:cubicBezTo>
                    <a:pt x="119" y="0"/>
                    <a:pt x="103" y="10"/>
                    <a:pt x="94" y="26"/>
                  </a:cubicBezTo>
                  <a:cubicBezTo>
                    <a:pt x="89" y="23"/>
                    <a:pt x="82" y="21"/>
                    <a:pt x="75" y="21"/>
                  </a:cubicBezTo>
                  <a:cubicBezTo>
                    <a:pt x="60" y="21"/>
                    <a:pt x="46" y="30"/>
                    <a:pt x="40" y="42"/>
                  </a:cubicBezTo>
                  <a:cubicBezTo>
                    <a:pt x="36" y="41"/>
                    <a:pt x="33" y="40"/>
                    <a:pt x="29" y="40"/>
                  </a:cubicBezTo>
                  <a:cubicBezTo>
                    <a:pt x="15" y="40"/>
                    <a:pt x="3" y="50"/>
                    <a:pt x="0" y="64"/>
                  </a:cubicBezTo>
                  <a:cubicBezTo>
                    <a:pt x="3" y="63"/>
                    <a:pt x="7" y="62"/>
                    <a:pt x="11" y="62"/>
                  </a:cubicBezTo>
                  <a:cubicBezTo>
                    <a:pt x="17" y="62"/>
                    <a:pt x="24" y="64"/>
                    <a:pt x="30" y="66"/>
                  </a:cubicBezTo>
                  <a:cubicBezTo>
                    <a:pt x="42" y="49"/>
                    <a:pt x="61" y="39"/>
                    <a:pt x="82" y="39"/>
                  </a:cubicBezTo>
                  <a:cubicBezTo>
                    <a:pt x="117" y="39"/>
                    <a:pt x="145" y="67"/>
                    <a:pt x="145" y="101"/>
                  </a:cubicBezTo>
                  <a:cubicBezTo>
                    <a:pt x="170" y="98"/>
                    <a:pt x="189" y="77"/>
                    <a:pt x="189" y="51"/>
                  </a:cubicBezTo>
                  <a:cubicBezTo>
                    <a:pt x="189" y="22"/>
                    <a:pt x="167" y="0"/>
                    <a:pt x="13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5" name="Freeform 7"/>
            <p:cNvSpPr>
              <a:spLocks/>
            </p:cNvSpPr>
            <p:nvPr userDrawn="1"/>
          </p:nvSpPr>
          <p:spPr bwMode="auto">
            <a:xfrm>
              <a:off x="1411369" y="4269433"/>
              <a:ext cx="1390368" cy="741896"/>
            </a:xfrm>
            <a:custGeom>
              <a:avLst/>
              <a:gdLst>
                <a:gd name="T0" fmla="*/ 157 w 214"/>
                <a:gd name="T1" fmla="*/ 0 h 114"/>
                <a:gd name="T2" fmla="*/ 107 w 214"/>
                <a:gd name="T3" fmla="*/ 29 h 114"/>
                <a:gd name="T4" fmla="*/ 86 w 214"/>
                <a:gd name="T5" fmla="*/ 23 h 114"/>
                <a:gd name="T6" fmla="*/ 46 w 214"/>
                <a:gd name="T7" fmla="*/ 48 h 114"/>
                <a:gd name="T8" fmla="*/ 34 w 214"/>
                <a:gd name="T9" fmla="*/ 45 h 114"/>
                <a:gd name="T10" fmla="*/ 0 w 214"/>
                <a:gd name="T11" fmla="*/ 80 h 114"/>
                <a:gd name="T12" fmla="*/ 34 w 214"/>
                <a:gd name="T13" fmla="*/ 114 h 114"/>
                <a:gd name="T14" fmla="*/ 86 w 214"/>
                <a:gd name="T15" fmla="*/ 114 h 114"/>
                <a:gd name="T16" fmla="*/ 157 w 214"/>
                <a:gd name="T17" fmla="*/ 114 h 114"/>
                <a:gd name="T18" fmla="*/ 214 w 214"/>
                <a:gd name="T19" fmla="*/ 57 h 114"/>
                <a:gd name="T20" fmla="*/ 157 w 214"/>
                <a:gd name="T21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4" h="114">
                  <a:moveTo>
                    <a:pt x="157" y="0"/>
                  </a:moveTo>
                  <a:cubicBezTo>
                    <a:pt x="136" y="0"/>
                    <a:pt x="117" y="11"/>
                    <a:pt x="107" y="29"/>
                  </a:cubicBezTo>
                  <a:cubicBezTo>
                    <a:pt x="101" y="25"/>
                    <a:pt x="94" y="23"/>
                    <a:pt x="86" y="23"/>
                  </a:cubicBezTo>
                  <a:cubicBezTo>
                    <a:pt x="69" y="23"/>
                    <a:pt x="54" y="33"/>
                    <a:pt x="46" y="48"/>
                  </a:cubicBezTo>
                  <a:cubicBezTo>
                    <a:pt x="42" y="46"/>
                    <a:pt x="38" y="45"/>
                    <a:pt x="34" y="45"/>
                  </a:cubicBezTo>
                  <a:cubicBezTo>
                    <a:pt x="15" y="45"/>
                    <a:pt x="0" y="61"/>
                    <a:pt x="0" y="80"/>
                  </a:cubicBezTo>
                  <a:cubicBezTo>
                    <a:pt x="0" y="99"/>
                    <a:pt x="15" y="114"/>
                    <a:pt x="34" y="114"/>
                  </a:cubicBezTo>
                  <a:cubicBezTo>
                    <a:pt x="86" y="114"/>
                    <a:pt x="86" y="114"/>
                    <a:pt x="86" y="114"/>
                  </a:cubicBezTo>
                  <a:cubicBezTo>
                    <a:pt x="157" y="114"/>
                    <a:pt x="157" y="114"/>
                    <a:pt x="157" y="114"/>
                  </a:cubicBezTo>
                  <a:cubicBezTo>
                    <a:pt x="189" y="114"/>
                    <a:pt x="214" y="89"/>
                    <a:pt x="214" y="57"/>
                  </a:cubicBezTo>
                  <a:cubicBezTo>
                    <a:pt x="214" y="25"/>
                    <a:pt x="189" y="0"/>
                    <a:pt x="15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1973011701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8" y="228601"/>
            <a:ext cx="11151917" cy="747897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19248" y="1447800"/>
            <a:ext cx="11151917" cy="946413"/>
          </a:xfrm>
        </p:spPr>
        <p:txBody>
          <a:bodyPr/>
          <a:lstStyle>
            <a:lvl1pPr marL="3175" indent="0">
              <a:spcBef>
                <a:spcPts val="0"/>
              </a:spcBef>
              <a:spcAft>
                <a:spcPts val="900"/>
              </a:spcAft>
              <a:buSzPct val="80000"/>
              <a:buFont typeface="Arial" pitchFamily="34" charset="0"/>
              <a:buNone/>
              <a:defRPr sz="4000" spc="-100" baseline="0">
                <a:gradFill>
                  <a:gsLst>
                    <a:gs pos="0">
                      <a:srgbClr val="595959"/>
                    </a:gs>
                    <a:gs pos="86000">
                      <a:srgbClr val="595959"/>
                    </a:gs>
                  </a:gsLst>
                  <a:lin ang="5400000" scaled="0"/>
                </a:gradFill>
                <a:latin typeface="Segoe UI Light" pitchFamily="34" charset="0"/>
              </a:defRPr>
            </a:lvl1pPr>
            <a:lvl2pPr marL="3175" indent="0">
              <a:spcBef>
                <a:spcPts val="0"/>
              </a:spcBef>
              <a:buSzPct val="80000"/>
              <a:buFont typeface="Arial" pitchFamily="34" charset="0"/>
              <a:buNone/>
              <a:defRPr sz="2000" spc="-50" baseline="0">
                <a:gradFill>
                  <a:gsLst>
                    <a:gs pos="0">
                      <a:srgbClr val="595959"/>
                    </a:gs>
                    <a:gs pos="86000">
                      <a:srgbClr val="595959"/>
                    </a:gs>
                  </a:gsLst>
                  <a:lin ang="5400000" scaled="0"/>
                </a:gradFill>
              </a:defRPr>
            </a:lvl2pPr>
            <a:lvl3pPr marL="1258888" indent="-403225">
              <a:buSzPct val="80000"/>
              <a:buFontTx/>
              <a:buBlip>
                <a:blip r:embed="rId2"/>
              </a:buBlip>
              <a:defRPr>
                <a:gradFill>
                  <a:gsLst>
                    <a:gs pos="0">
                      <a:schemeClr val="tx1">
                        <a:lumMod val="90000"/>
                        <a:lumOff val="10000"/>
                      </a:schemeClr>
                    </a:gs>
                    <a:gs pos="86000">
                      <a:schemeClr val="tx1">
                        <a:lumMod val="90000"/>
                        <a:lumOff val="10000"/>
                      </a:schemeClr>
                    </a:gs>
                  </a:gsLst>
                  <a:lin ang="5400000" scaled="0"/>
                </a:gradFill>
              </a:defRPr>
            </a:lvl3pPr>
            <a:lvl4pPr marL="1604963" indent="-346075">
              <a:buSzPct val="80000"/>
              <a:buFontTx/>
              <a:buBlip>
                <a:blip r:embed="rId2"/>
              </a:buBlip>
              <a:defRPr>
                <a:gradFill>
                  <a:gsLst>
                    <a:gs pos="0">
                      <a:schemeClr val="tx1">
                        <a:lumMod val="90000"/>
                        <a:lumOff val="10000"/>
                      </a:schemeClr>
                    </a:gs>
                    <a:gs pos="86000">
                      <a:schemeClr val="tx1">
                        <a:lumMod val="90000"/>
                        <a:lumOff val="10000"/>
                      </a:schemeClr>
                    </a:gs>
                  </a:gsLst>
                  <a:lin ang="5400000" scaled="0"/>
                </a:gradFill>
              </a:defRPr>
            </a:lvl4pPr>
            <a:lvl5pPr marL="1941513" indent="-336550">
              <a:buSzPct val="80000"/>
              <a:buFontTx/>
              <a:buBlip>
                <a:blip r:embed="rId2"/>
              </a:buBlip>
              <a:defRPr>
                <a:gradFill>
                  <a:gsLst>
                    <a:gs pos="0">
                      <a:schemeClr val="tx1">
                        <a:lumMod val="90000"/>
                        <a:lumOff val="10000"/>
                      </a:schemeClr>
                    </a:gs>
                    <a:gs pos="86000">
                      <a:schemeClr val="tx1">
                        <a:lumMod val="90000"/>
                        <a:lumOff val="10000"/>
                      </a:schemeClr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633479663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20354">
                      <a:schemeClr val="tx2"/>
                    </a:gs>
                    <a:gs pos="40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79" indent="0">
              <a:buNone/>
              <a:defRPr/>
            </a:lvl3pPr>
            <a:lvl4pPr marL="448157" indent="0">
              <a:buNone/>
              <a:defRPr/>
            </a:lvl4pPr>
            <a:lvl5pPr marL="672236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6993790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CDE25-CB49-4134-92FB-44B30D6E643B}" type="datetimeFigureOut">
              <a:rPr lang="en-US" smtClean="0"/>
              <a:t>11/12/2017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5B452-8301-4FB4-A6D8-E861AA293D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7999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CDE25-CB49-4134-92FB-44B30D6E643B}" type="datetimeFigureOut">
              <a:rPr lang="en-US" smtClean="0"/>
              <a:t>11/12/2017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5B452-8301-4FB4-A6D8-E861AA293D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9638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CDE25-CB49-4134-92FB-44B30D6E643B}" type="datetimeFigureOut">
              <a:rPr lang="en-US" smtClean="0"/>
              <a:t>11/12/2017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5B452-8301-4FB4-A6D8-E861AA293D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5210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CDE25-CB49-4134-92FB-44B30D6E643B}" type="datetimeFigureOut">
              <a:rPr lang="en-US" smtClean="0"/>
              <a:t>11/12/2017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5B452-8301-4FB4-A6D8-E861AA293D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0012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CDE25-CB49-4134-92FB-44B30D6E643B}" type="datetimeFigureOut">
              <a:rPr lang="en-US" smtClean="0"/>
              <a:t>11/12/2017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5B452-8301-4FB4-A6D8-E861AA293D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7224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CDE25-CB49-4134-92FB-44B30D6E643B}" type="datetimeFigureOut">
              <a:rPr lang="en-US" smtClean="0"/>
              <a:t>11/12/2017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5B452-8301-4FB4-A6D8-E861AA293D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9814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CDE25-CB49-4134-92FB-44B30D6E643B}" type="datetimeFigureOut">
              <a:rPr lang="en-US" smtClean="0"/>
              <a:t>11/12/2017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5B452-8301-4FB4-A6D8-E861AA293D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71916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image" Target="../media/image1.emf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microsoft.com/office/2007/relationships/hdphoto" Target="../media/hdphoto1.wdp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6CDE25-CB49-4134-92FB-44B30D6E643B}" type="datetimeFigureOut">
              <a:rPr lang="en-US" smtClean="0"/>
              <a:t>11/12/2017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65B452-8301-4FB4-A6D8-E861AA293D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1224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71B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60798" y="416496"/>
            <a:ext cx="1107982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0798" y="1876996"/>
            <a:ext cx="11079822" cy="42155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633" y="-1916710"/>
            <a:ext cx="1916710" cy="1916710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2516172" y="-1299953"/>
            <a:ext cx="848413" cy="683197"/>
          </a:xfrm>
          <a:prstGeom prst="rect">
            <a:avLst/>
          </a:prstGeom>
          <a:solidFill>
            <a:srgbClr val="289F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3468279" y="-1299953"/>
            <a:ext cx="848413" cy="683197"/>
          </a:xfrm>
          <a:prstGeom prst="rect">
            <a:avLst/>
          </a:prstGeom>
          <a:solidFill>
            <a:srgbClr val="80B9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4467521" y="-1299953"/>
            <a:ext cx="848413" cy="683197"/>
          </a:xfrm>
          <a:prstGeom prst="rect">
            <a:avLst/>
          </a:prstGeom>
          <a:solidFill>
            <a:srgbClr val="3C45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5400774" y="-1299953"/>
            <a:ext cx="848413" cy="683197"/>
          </a:xfrm>
          <a:prstGeom prst="rect">
            <a:avLst/>
          </a:prstGeom>
          <a:solidFill>
            <a:srgbClr val="E34F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6334027" y="-1299953"/>
            <a:ext cx="848413" cy="683197"/>
          </a:xfrm>
          <a:prstGeom prst="rect">
            <a:avLst/>
          </a:prstGeom>
          <a:solidFill>
            <a:srgbClr val="0171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7304987" y="-1299953"/>
            <a:ext cx="848413" cy="683197"/>
          </a:xfrm>
          <a:prstGeom prst="rect">
            <a:avLst/>
          </a:prstGeom>
          <a:solidFill>
            <a:srgbClr val="1D43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 userDrawn="1"/>
        </p:nvSpPr>
        <p:spPr>
          <a:xfrm>
            <a:off x="1" y="0"/>
            <a:ext cx="123290" cy="6858000"/>
          </a:xfrm>
          <a:prstGeom prst="rect">
            <a:avLst/>
          </a:prstGeom>
          <a:solidFill>
            <a:srgbClr val="289F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8897420" y="627415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289FD7"/>
                </a:solidFill>
                <a:latin typeface="+mj-lt"/>
              </a:defRPr>
            </a:lvl1pPr>
          </a:lstStyle>
          <a:p>
            <a:fld id="{0D099E2A-118A-4377-8F98-2DF40BCBA9FE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saturation sat="99000"/>
                    </a14:imgEffect>
                  </a14:imgLayer>
                </a14:imgProps>
              </a:ext>
            </a:extLst>
          </a:blip>
          <a:srcRect l="13121" r="14315"/>
          <a:stretch/>
        </p:blipFill>
        <p:spPr>
          <a:xfrm>
            <a:off x="0" y="4202437"/>
            <a:ext cx="12174584" cy="3578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4638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32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0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nvie.com/posts/a-successful-git-branching-model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mailto:adrien@aclerbois.be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0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0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mp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m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0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image" Target="../media/image41.png"/><Relationship Id="rId7" Type="http://schemas.openxmlformats.org/officeDocument/2006/relationships/diagramQuickStyle" Target="../diagrams/quickStyle2.xm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4" Type="http://schemas.openxmlformats.org/officeDocument/2006/relationships/image" Target="../media/image42.png"/><Relationship Id="rId9" Type="http://schemas.microsoft.com/office/2007/relationships/diagramDrawing" Target="../diagrams/drawing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0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hyperlink" Target="http://stackoverflow.com/a/1732454/519244" TargetMode="Externa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hyperlink" Target="http://stackoverflow.com/a/6290385/519244" TargetMode="Externa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5563" y="885824"/>
            <a:ext cx="5426514" cy="24987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334" y="1511266"/>
            <a:ext cx="6477333" cy="134626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633719" y="3201307"/>
            <a:ext cx="6924562" cy="2123658"/>
          </a:xfrm>
          <a:prstGeom prst="rect">
            <a:avLst/>
          </a:prstGeom>
          <a:noFill/>
        </p:spPr>
        <p:txBody>
          <a:bodyPr wrap="none" rtlCol="0">
            <a:normAutofit/>
          </a:bodyPr>
          <a:lstStyle/>
          <a:p>
            <a:pPr algn="ctr"/>
            <a:r>
              <a:rPr lang="fr-BE" sz="6600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Patua One" panose="02000000000000000000" pitchFamily="50" charset="0"/>
              </a:rPr>
              <a:t>Softlab</a:t>
            </a:r>
            <a:r>
              <a:rPr lang="fr-BE" sz="66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Patua One" panose="02000000000000000000" pitchFamily="50" charset="0"/>
              </a:rPr>
              <a:t> </a:t>
            </a:r>
            <a:r>
              <a:rPr lang="fr-BE" sz="6600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Patua One" panose="02000000000000000000" pitchFamily="50" charset="0"/>
              </a:rPr>
              <a:t>Academy</a:t>
            </a:r>
            <a:endParaRPr lang="en-US" sz="6600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Patua One" panose="020000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8251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94537" y="1248039"/>
            <a:ext cx="11802927" cy="56724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896386">
              <a:lnSpc>
                <a:spcPct val="125000"/>
              </a:lnSpc>
            </a:pPr>
            <a:r>
              <a:rPr lang="fr-BE" sz="2745" kern="0" spc="20" dirty="0">
                <a:solidFill>
                  <a:srgbClr val="682A7A"/>
                </a:solidFill>
                <a:latin typeface="Segoe UI Light"/>
              </a:rPr>
              <a:t>Local Operations</a:t>
            </a:r>
          </a:p>
          <a:p>
            <a:pPr algn="ctr" defTabSz="896386">
              <a:lnSpc>
                <a:spcPct val="125000"/>
              </a:lnSpc>
            </a:pPr>
            <a:endParaRPr lang="fr-BE" sz="2745" kern="0" spc="20" dirty="0">
              <a:solidFill>
                <a:srgbClr val="682A7A"/>
              </a:solidFill>
              <a:latin typeface="Segoe UI Light"/>
            </a:endParaRPr>
          </a:p>
          <a:p>
            <a:pPr algn="ctr" defTabSz="896386">
              <a:lnSpc>
                <a:spcPct val="125000"/>
              </a:lnSpc>
            </a:pPr>
            <a:endParaRPr lang="fr-BE" sz="2745" kern="0" spc="20" dirty="0">
              <a:solidFill>
                <a:srgbClr val="682A7A"/>
              </a:solidFill>
              <a:latin typeface="Segoe UI Light"/>
            </a:endParaRPr>
          </a:p>
          <a:p>
            <a:pPr algn="ctr" defTabSz="896386">
              <a:lnSpc>
                <a:spcPct val="125000"/>
              </a:lnSpc>
            </a:pPr>
            <a:endParaRPr lang="fr-BE" sz="2745" kern="0" spc="20" dirty="0">
              <a:solidFill>
                <a:srgbClr val="682A7A"/>
              </a:solidFill>
              <a:latin typeface="Segoe UI Light"/>
            </a:endParaRPr>
          </a:p>
          <a:p>
            <a:pPr algn="ctr" defTabSz="896386">
              <a:lnSpc>
                <a:spcPct val="125000"/>
              </a:lnSpc>
            </a:pPr>
            <a:endParaRPr lang="fr-BE" sz="2745" kern="0" spc="20" dirty="0">
              <a:solidFill>
                <a:srgbClr val="682A7A"/>
              </a:solidFill>
              <a:latin typeface="Segoe UI Light"/>
            </a:endParaRPr>
          </a:p>
          <a:p>
            <a:pPr algn="ctr" defTabSz="896386">
              <a:lnSpc>
                <a:spcPct val="125000"/>
              </a:lnSpc>
            </a:pPr>
            <a:endParaRPr lang="fr-BE" sz="2745" kern="0" spc="20" dirty="0">
              <a:solidFill>
                <a:srgbClr val="682A7A"/>
              </a:solidFill>
              <a:latin typeface="Segoe UI Light"/>
            </a:endParaRPr>
          </a:p>
          <a:p>
            <a:pPr algn="ctr" defTabSz="896386">
              <a:lnSpc>
                <a:spcPct val="125000"/>
              </a:lnSpc>
            </a:pPr>
            <a:endParaRPr lang="fr-BE" sz="2745" kern="0" spc="20" dirty="0">
              <a:solidFill>
                <a:srgbClr val="682A7A"/>
              </a:solidFill>
              <a:latin typeface="Segoe UI Light"/>
            </a:endParaRPr>
          </a:p>
          <a:p>
            <a:pPr algn="ctr" defTabSz="896386">
              <a:lnSpc>
                <a:spcPct val="125000"/>
              </a:lnSpc>
            </a:pPr>
            <a:endParaRPr lang="fr-BE" sz="2745" kern="0" spc="20" dirty="0">
              <a:solidFill>
                <a:srgbClr val="682A7A"/>
              </a:solidFill>
              <a:latin typeface="Segoe UI Light"/>
            </a:endParaRPr>
          </a:p>
          <a:p>
            <a:pPr algn="ctr" defTabSz="896386">
              <a:lnSpc>
                <a:spcPct val="125000"/>
              </a:lnSpc>
            </a:pPr>
            <a:endParaRPr lang="fr-BE" sz="2745" kern="0" spc="20" dirty="0">
              <a:solidFill>
                <a:srgbClr val="682A7A"/>
              </a:solidFill>
              <a:latin typeface="Segoe UI Light"/>
            </a:endParaRPr>
          </a:p>
          <a:p>
            <a:pPr algn="ctr" defTabSz="896386">
              <a:lnSpc>
                <a:spcPct val="125000"/>
              </a:lnSpc>
            </a:pPr>
            <a:r>
              <a:rPr lang="fr-BE" sz="2745" kern="0" spc="20" dirty="0">
                <a:solidFill>
                  <a:srgbClr val="682A7A"/>
                </a:solidFill>
                <a:latin typeface="Segoe UI Light"/>
              </a:rPr>
              <a:t>You do a commit </a:t>
            </a:r>
            <a:r>
              <a:rPr lang="fr-BE" sz="2745" kern="0" spc="20" dirty="0" err="1">
                <a:solidFill>
                  <a:srgbClr val="682A7A"/>
                </a:solidFill>
                <a:latin typeface="Segoe UI Light"/>
              </a:rPr>
              <a:t>that</a:t>
            </a:r>
            <a:r>
              <a:rPr lang="fr-BE" sz="2745" kern="0" spc="20" dirty="0">
                <a:solidFill>
                  <a:srgbClr val="682A7A"/>
                </a:solidFill>
                <a:latin typeface="Segoe UI Light"/>
              </a:rPr>
              <a:t> stores </a:t>
            </a:r>
            <a:r>
              <a:rPr lang="fr-BE" sz="2745" kern="0" spc="20" dirty="0" err="1">
                <a:solidFill>
                  <a:srgbClr val="682A7A"/>
                </a:solidFill>
                <a:latin typeface="Segoe UI Light"/>
              </a:rPr>
              <a:t>snapshot</a:t>
            </a:r>
            <a:r>
              <a:rPr lang="fr-BE" sz="2745" kern="0" spc="20" dirty="0">
                <a:solidFill>
                  <a:srgbClr val="682A7A"/>
                </a:solidFill>
                <a:latin typeface="Segoe UI Light"/>
              </a:rPr>
              <a:t> </a:t>
            </a:r>
            <a:r>
              <a:rPr lang="fr-BE" sz="2745" kern="0" spc="20" dirty="0" err="1">
                <a:solidFill>
                  <a:srgbClr val="682A7A"/>
                </a:solidFill>
                <a:latin typeface="Segoe UI Light"/>
              </a:rPr>
              <a:t>permanently</a:t>
            </a:r>
            <a:r>
              <a:rPr lang="fr-BE" sz="2745" kern="0" spc="20" dirty="0">
                <a:solidFill>
                  <a:srgbClr val="682A7A"/>
                </a:solidFill>
                <a:latin typeface="Segoe UI Light"/>
              </a:rPr>
              <a:t> to </a:t>
            </a:r>
            <a:r>
              <a:rPr lang="fr-BE" sz="2745" kern="0" spc="20" dirty="0" err="1">
                <a:solidFill>
                  <a:srgbClr val="682A7A"/>
                </a:solidFill>
                <a:latin typeface="Segoe UI Light"/>
              </a:rPr>
              <a:t>your</a:t>
            </a:r>
            <a:r>
              <a:rPr lang="fr-BE" sz="2745" kern="0" spc="20" dirty="0">
                <a:solidFill>
                  <a:srgbClr val="682A7A"/>
                </a:solidFill>
                <a:latin typeface="Segoe UI Light"/>
              </a:rPr>
              <a:t> Git directory</a:t>
            </a:r>
          </a:p>
          <a:p>
            <a:pPr algn="ctr" defTabSz="896386">
              <a:lnSpc>
                <a:spcPct val="125000"/>
              </a:lnSpc>
            </a:pPr>
            <a:endParaRPr lang="fr-BE" sz="1568" b="1" kern="0" spc="20" dirty="0">
              <a:solidFill>
                <a:schemeClr val="accent6"/>
              </a:solidFill>
            </a:endParaRPr>
          </a:p>
        </p:txBody>
      </p:sp>
      <p:sp>
        <p:nvSpPr>
          <p:cNvPr id="10" name="Rounded Rectangle 9"/>
          <p:cNvSpPr/>
          <p:nvPr/>
        </p:nvSpPr>
        <p:spPr bwMode="auto">
          <a:xfrm>
            <a:off x="8374412" y="1887965"/>
            <a:ext cx="2390466" cy="4033912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Git Workflow : Les trois </a:t>
            </a:r>
            <a:r>
              <a:rPr lang="en-US" dirty="0" err="1">
                <a:solidFill>
                  <a:schemeClr val="tx1"/>
                </a:solidFill>
              </a:rPr>
              <a:t>états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Rounded Rectangle 2"/>
          <p:cNvSpPr/>
          <p:nvPr/>
        </p:nvSpPr>
        <p:spPr bwMode="auto">
          <a:xfrm>
            <a:off x="1539174" y="2159065"/>
            <a:ext cx="1867552" cy="821723"/>
          </a:xfrm>
          <a:prstGeom prst="roundRect">
            <a:avLst/>
          </a:prstGeom>
          <a:solidFill>
            <a:srgbClr val="92D050"/>
          </a:solidFill>
          <a:ln>
            <a:solidFill>
              <a:srgbClr val="92D05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fr-BE" sz="1765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Working</a:t>
            </a:r>
            <a:endParaRPr lang="fr-BE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fr-BE" sz="1765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directory</a:t>
            </a:r>
            <a:endParaRPr lang="en-US" sz="1765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Rounded Rectangle 4"/>
          <p:cNvSpPr/>
          <p:nvPr/>
        </p:nvSpPr>
        <p:spPr bwMode="auto">
          <a:xfrm>
            <a:off x="5087522" y="2159065"/>
            <a:ext cx="1867552" cy="821723"/>
          </a:xfrm>
          <a:prstGeom prst="roundRect">
            <a:avLst/>
          </a:prstGeom>
          <a:solidFill>
            <a:srgbClr val="FFFF00"/>
          </a:solidFill>
          <a:ln>
            <a:solidFill>
              <a:srgbClr val="FFFF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fr-BE" sz="1765" dirty="0" err="1">
                <a:solidFill>
                  <a:srgbClr val="002060"/>
                </a:solidFill>
                <a:ea typeface="Segoe UI" pitchFamily="34" charset="0"/>
                <a:cs typeface="Segoe UI" pitchFamily="34" charset="0"/>
              </a:rPr>
              <a:t>Staging</a:t>
            </a:r>
            <a:r>
              <a:rPr lang="fr-BE" sz="1765" dirty="0">
                <a:solidFill>
                  <a:srgbClr val="002060"/>
                </a:solidFill>
                <a:ea typeface="Segoe UI" pitchFamily="34" charset="0"/>
                <a:cs typeface="Segoe UI" pitchFamily="34" charset="0"/>
              </a:rPr>
              <a:t> </a:t>
            </a:r>
          </a:p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fr-BE" sz="1765" dirty="0">
                <a:solidFill>
                  <a:srgbClr val="002060"/>
                </a:solidFill>
                <a:ea typeface="Segoe UI" pitchFamily="34" charset="0"/>
                <a:cs typeface="Segoe UI" pitchFamily="34" charset="0"/>
              </a:rPr>
              <a:t>area</a:t>
            </a:r>
            <a:endParaRPr lang="en-US" sz="1765" dirty="0" err="1">
              <a:solidFill>
                <a:srgbClr val="002060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Rounded Rectangle 6"/>
          <p:cNvSpPr/>
          <p:nvPr/>
        </p:nvSpPr>
        <p:spPr bwMode="auto">
          <a:xfrm>
            <a:off x="8635870" y="2159065"/>
            <a:ext cx="1867552" cy="821723"/>
          </a:xfrm>
          <a:prstGeom prst="round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fr-BE" sz="1765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Git directory</a:t>
            </a:r>
          </a:p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fr-BE" sz="1765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(</a:t>
            </a:r>
            <a:r>
              <a:rPr lang="fr-BE" sz="1765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repository</a:t>
            </a:r>
            <a:r>
              <a:rPr lang="fr-BE" sz="1765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)</a:t>
            </a:r>
            <a:endParaRPr lang="en-US" sz="1765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8" name="Straight Connector 7"/>
          <p:cNvCxnSpPr>
            <a:stCxn id="3" idx="2"/>
          </p:cNvCxnSpPr>
          <p:nvPr/>
        </p:nvCxnSpPr>
        <p:spPr>
          <a:xfrm>
            <a:off x="2472950" y="2980788"/>
            <a:ext cx="0" cy="2689274"/>
          </a:xfrm>
          <a:prstGeom prst="line">
            <a:avLst/>
          </a:prstGeom>
          <a:ln w="381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stCxn id="5" idx="2"/>
          </p:cNvCxnSpPr>
          <p:nvPr/>
        </p:nvCxnSpPr>
        <p:spPr>
          <a:xfrm>
            <a:off x="6021298" y="2980788"/>
            <a:ext cx="0" cy="2689274"/>
          </a:xfrm>
          <a:prstGeom prst="line">
            <a:avLst/>
          </a:prstGeom>
          <a:ln w="381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7" idx="2"/>
          </p:cNvCxnSpPr>
          <p:nvPr/>
        </p:nvCxnSpPr>
        <p:spPr>
          <a:xfrm>
            <a:off x="9569646" y="2980788"/>
            <a:ext cx="0" cy="2689274"/>
          </a:xfrm>
          <a:prstGeom prst="line">
            <a:avLst/>
          </a:prstGeom>
          <a:ln w="381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ight Arrow 3"/>
          <p:cNvSpPr/>
          <p:nvPr/>
        </p:nvSpPr>
        <p:spPr bwMode="auto">
          <a:xfrm>
            <a:off x="2472950" y="3486648"/>
            <a:ext cx="3548348" cy="1195233"/>
          </a:xfrm>
          <a:prstGeom prst="righ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fr-BE" sz="2353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Stage files</a:t>
            </a: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Right Arrow 12"/>
          <p:cNvSpPr/>
          <p:nvPr/>
        </p:nvSpPr>
        <p:spPr bwMode="auto">
          <a:xfrm>
            <a:off x="6021298" y="4325425"/>
            <a:ext cx="3576460" cy="1195233"/>
          </a:xfrm>
          <a:prstGeom prst="righ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fr-BE" sz="2353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Commit</a:t>
            </a: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05541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45132" y="1248038"/>
            <a:ext cx="12146868" cy="5747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896386">
              <a:lnSpc>
                <a:spcPct val="125000"/>
              </a:lnSpc>
            </a:pPr>
            <a:r>
              <a:rPr lang="fr-BE" sz="2745" kern="0" spc="20" dirty="0">
                <a:solidFill>
                  <a:srgbClr val="682A7A"/>
                </a:solidFill>
                <a:latin typeface="Segoe UI Light"/>
              </a:rPr>
              <a:t>Local Operations</a:t>
            </a:r>
          </a:p>
          <a:p>
            <a:pPr algn="ctr" defTabSz="896386">
              <a:lnSpc>
                <a:spcPct val="125000"/>
              </a:lnSpc>
            </a:pPr>
            <a:endParaRPr lang="fr-BE" sz="2745" kern="0" spc="20" dirty="0">
              <a:solidFill>
                <a:srgbClr val="682A7A"/>
              </a:solidFill>
              <a:latin typeface="Segoe UI Light"/>
            </a:endParaRPr>
          </a:p>
          <a:p>
            <a:pPr algn="ctr" defTabSz="896386">
              <a:lnSpc>
                <a:spcPct val="125000"/>
              </a:lnSpc>
            </a:pPr>
            <a:endParaRPr lang="fr-BE" sz="2745" kern="0" spc="20" dirty="0">
              <a:solidFill>
                <a:srgbClr val="682A7A"/>
              </a:solidFill>
              <a:latin typeface="Segoe UI Light"/>
            </a:endParaRPr>
          </a:p>
          <a:p>
            <a:pPr algn="ctr" defTabSz="896386">
              <a:lnSpc>
                <a:spcPct val="125000"/>
              </a:lnSpc>
            </a:pPr>
            <a:endParaRPr lang="fr-BE" sz="2745" kern="0" spc="20" dirty="0">
              <a:solidFill>
                <a:srgbClr val="682A7A"/>
              </a:solidFill>
              <a:latin typeface="Segoe UI Light"/>
            </a:endParaRPr>
          </a:p>
          <a:p>
            <a:pPr algn="ctr" defTabSz="896386">
              <a:lnSpc>
                <a:spcPct val="125000"/>
              </a:lnSpc>
            </a:pPr>
            <a:endParaRPr lang="fr-BE" sz="2745" kern="0" spc="20" dirty="0">
              <a:solidFill>
                <a:srgbClr val="682A7A"/>
              </a:solidFill>
              <a:latin typeface="Segoe UI Light"/>
            </a:endParaRPr>
          </a:p>
          <a:p>
            <a:pPr algn="ctr" defTabSz="896386">
              <a:lnSpc>
                <a:spcPct val="125000"/>
              </a:lnSpc>
            </a:pPr>
            <a:endParaRPr lang="fr-BE" sz="2745" kern="0" spc="20" dirty="0">
              <a:solidFill>
                <a:srgbClr val="682A7A"/>
              </a:solidFill>
              <a:latin typeface="Segoe UI Light"/>
            </a:endParaRPr>
          </a:p>
          <a:p>
            <a:pPr algn="ctr" defTabSz="896386">
              <a:lnSpc>
                <a:spcPct val="125000"/>
              </a:lnSpc>
            </a:pPr>
            <a:endParaRPr lang="fr-BE" sz="2745" kern="0" spc="20" dirty="0">
              <a:solidFill>
                <a:srgbClr val="682A7A"/>
              </a:solidFill>
              <a:latin typeface="Segoe UI Light"/>
            </a:endParaRPr>
          </a:p>
          <a:p>
            <a:pPr algn="ctr" defTabSz="896386">
              <a:lnSpc>
                <a:spcPct val="125000"/>
              </a:lnSpc>
            </a:pPr>
            <a:endParaRPr lang="fr-BE" sz="2745" kern="0" spc="20" dirty="0">
              <a:solidFill>
                <a:srgbClr val="682A7A"/>
              </a:solidFill>
              <a:latin typeface="Segoe UI Light"/>
            </a:endParaRPr>
          </a:p>
          <a:p>
            <a:pPr algn="ctr" defTabSz="896386">
              <a:lnSpc>
                <a:spcPct val="125000"/>
              </a:lnSpc>
            </a:pPr>
            <a:endParaRPr lang="fr-BE" sz="1961" kern="0" spc="20" dirty="0">
              <a:solidFill>
                <a:srgbClr val="682A7A"/>
              </a:solidFill>
              <a:latin typeface="Segoe UI Light"/>
            </a:endParaRPr>
          </a:p>
          <a:p>
            <a:pPr algn="ctr" defTabSz="896386">
              <a:lnSpc>
                <a:spcPct val="125000"/>
              </a:lnSpc>
            </a:pPr>
            <a:endParaRPr lang="fr-BE" sz="1961" kern="0" spc="20" dirty="0">
              <a:solidFill>
                <a:srgbClr val="682A7A"/>
              </a:solidFill>
              <a:latin typeface="Segoe UI Light"/>
            </a:endParaRPr>
          </a:p>
          <a:p>
            <a:pPr algn="ctr" defTabSz="896386">
              <a:lnSpc>
                <a:spcPct val="125000"/>
              </a:lnSpc>
            </a:pPr>
            <a:r>
              <a:rPr lang="fr-BE" sz="1961" kern="0" spc="20" dirty="0" err="1">
                <a:solidFill>
                  <a:srgbClr val="682A7A"/>
                </a:solidFill>
                <a:latin typeface="Segoe UI Light"/>
              </a:rPr>
              <a:t>Then</a:t>
            </a:r>
            <a:r>
              <a:rPr lang="fr-BE" sz="1961" kern="0" spc="20" dirty="0">
                <a:solidFill>
                  <a:srgbClr val="682A7A"/>
                </a:solidFill>
                <a:latin typeface="Segoe UI Light"/>
              </a:rPr>
              <a:t>, </a:t>
            </a:r>
            <a:r>
              <a:rPr lang="fr-BE" sz="1961" kern="0" spc="20" dirty="0" err="1">
                <a:solidFill>
                  <a:srgbClr val="682A7A"/>
                </a:solidFill>
                <a:latin typeface="Segoe UI Light"/>
              </a:rPr>
              <a:t>you</a:t>
            </a:r>
            <a:r>
              <a:rPr lang="fr-BE" sz="1961" kern="0" spc="20" dirty="0">
                <a:solidFill>
                  <a:srgbClr val="682A7A"/>
                </a:solidFill>
                <a:latin typeface="Segoe UI Light"/>
              </a:rPr>
              <a:t> </a:t>
            </a:r>
            <a:r>
              <a:rPr lang="fr-BE" sz="1961" kern="0" spc="20" dirty="0" err="1">
                <a:solidFill>
                  <a:srgbClr val="682A7A"/>
                </a:solidFill>
                <a:latin typeface="Segoe UI Light"/>
              </a:rPr>
              <a:t>can</a:t>
            </a:r>
            <a:r>
              <a:rPr lang="fr-BE" sz="1961" kern="0" spc="20" dirty="0">
                <a:solidFill>
                  <a:srgbClr val="682A7A"/>
                </a:solidFill>
                <a:latin typeface="Segoe UI Light"/>
              </a:rPr>
              <a:t> </a:t>
            </a:r>
            <a:r>
              <a:rPr lang="fr-BE" sz="1961" kern="0" spc="20" dirty="0" err="1">
                <a:solidFill>
                  <a:srgbClr val="682A7A"/>
                </a:solidFill>
                <a:latin typeface="Segoe UI Light"/>
              </a:rPr>
              <a:t>retrieve</a:t>
            </a:r>
            <a:r>
              <a:rPr lang="fr-BE" sz="1961" kern="0" spc="20" dirty="0">
                <a:solidFill>
                  <a:srgbClr val="682A7A"/>
                </a:solidFill>
                <a:latin typeface="Segoe UI Light"/>
              </a:rPr>
              <a:t> </a:t>
            </a:r>
            <a:r>
              <a:rPr lang="fr-BE" sz="1961" kern="0" spc="20" dirty="0" err="1">
                <a:solidFill>
                  <a:srgbClr val="682A7A"/>
                </a:solidFill>
                <a:latin typeface="Segoe UI Light"/>
              </a:rPr>
              <a:t>any</a:t>
            </a:r>
            <a:r>
              <a:rPr lang="fr-BE" sz="1961" kern="0" spc="20" dirty="0">
                <a:solidFill>
                  <a:srgbClr val="682A7A"/>
                </a:solidFill>
                <a:latin typeface="Segoe UI Light"/>
              </a:rPr>
              <a:t> </a:t>
            </a:r>
            <a:r>
              <a:rPr lang="fr-BE" sz="1961" kern="0" spc="20" dirty="0" err="1">
                <a:solidFill>
                  <a:srgbClr val="682A7A"/>
                </a:solidFill>
                <a:latin typeface="Segoe UI Light"/>
              </a:rPr>
              <a:t>existing</a:t>
            </a:r>
            <a:r>
              <a:rPr lang="fr-BE" sz="1961" kern="0" spc="20" dirty="0">
                <a:solidFill>
                  <a:srgbClr val="682A7A"/>
                </a:solidFill>
                <a:latin typeface="Segoe UI Light"/>
              </a:rPr>
              <a:t> version, </a:t>
            </a:r>
            <a:r>
              <a:rPr lang="fr-BE" sz="1961" kern="0" spc="20" dirty="0" err="1">
                <a:solidFill>
                  <a:srgbClr val="682A7A"/>
                </a:solidFill>
                <a:latin typeface="Segoe UI Light"/>
              </a:rPr>
              <a:t>make</a:t>
            </a:r>
            <a:r>
              <a:rPr lang="fr-BE" sz="1961" kern="0" spc="20" dirty="0">
                <a:solidFill>
                  <a:srgbClr val="682A7A"/>
                </a:solidFill>
                <a:latin typeface="Segoe UI Light"/>
              </a:rPr>
              <a:t> changes, stage </a:t>
            </a:r>
            <a:r>
              <a:rPr lang="fr-BE" sz="1961" kern="0" spc="20" dirty="0" err="1">
                <a:solidFill>
                  <a:srgbClr val="682A7A"/>
                </a:solidFill>
                <a:latin typeface="Segoe UI Light"/>
              </a:rPr>
              <a:t>them</a:t>
            </a:r>
            <a:r>
              <a:rPr lang="fr-BE" sz="1961" kern="0" spc="20" dirty="0">
                <a:solidFill>
                  <a:srgbClr val="682A7A"/>
                </a:solidFill>
                <a:latin typeface="Segoe UI Light"/>
              </a:rPr>
              <a:t> and commit</a:t>
            </a:r>
          </a:p>
          <a:p>
            <a:pPr algn="ctr" defTabSz="896386">
              <a:lnSpc>
                <a:spcPct val="125000"/>
              </a:lnSpc>
            </a:pPr>
            <a:endParaRPr lang="fr-BE" sz="1568" b="1" kern="0" spc="20" dirty="0">
              <a:solidFill>
                <a:schemeClr val="accent6"/>
              </a:solidFill>
            </a:endParaRPr>
          </a:p>
        </p:txBody>
      </p:sp>
      <p:sp>
        <p:nvSpPr>
          <p:cNvPr id="10" name="Rounded Rectangle 9"/>
          <p:cNvSpPr/>
          <p:nvPr/>
        </p:nvSpPr>
        <p:spPr bwMode="auto">
          <a:xfrm>
            <a:off x="8112956" y="1860256"/>
            <a:ext cx="2390466" cy="4033912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Git Workflow : Les trois </a:t>
            </a:r>
            <a:r>
              <a:rPr lang="en-US" dirty="0" err="1">
                <a:solidFill>
                  <a:schemeClr val="tx1"/>
                </a:solidFill>
              </a:rPr>
              <a:t>états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3932B665-B6B5-4BB9-910A-1F68E26F963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97E2507A-BB41-43C0-AAD0-CC40842E6EA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Rounded Rectangle 2"/>
          <p:cNvSpPr/>
          <p:nvPr/>
        </p:nvSpPr>
        <p:spPr bwMode="auto">
          <a:xfrm>
            <a:off x="1539174" y="2159065"/>
            <a:ext cx="1867552" cy="821723"/>
          </a:xfrm>
          <a:prstGeom prst="roundRect">
            <a:avLst/>
          </a:prstGeom>
          <a:solidFill>
            <a:srgbClr val="92D050"/>
          </a:solidFill>
          <a:ln>
            <a:solidFill>
              <a:srgbClr val="92D05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fr-BE" sz="1765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Working</a:t>
            </a:r>
            <a:endParaRPr lang="fr-BE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fr-BE" sz="1765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directory</a:t>
            </a:r>
            <a:endParaRPr lang="en-US" sz="1765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Rounded Rectangle 4"/>
          <p:cNvSpPr/>
          <p:nvPr/>
        </p:nvSpPr>
        <p:spPr bwMode="auto">
          <a:xfrm>
            <a:off x="5087522" y="2159065"/>
            <a:ext cx="1867552" cy="821723"/>
          </a:xfrm>
          <a:prstGeom prst="roundRect">
            <a:avLst/>
          </a:prstGeom>
          <a:solidFill>
            <a:srgbClr val="FFFF00"/>
          </a:solidFill>
          <a:ln>
            <a:solidFill>
              <a:srgbClr val="FFFF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fr-BE" sz="1765" dirty="0" err="1">
                <a:solidFill>
                  <a:srgbClr val="002060"/>
                </a:solidFill>
                <a:ea typeface="Segoe UI" pitchFamily="34" charset="0"/>
                <a:cs typeface="Segoe UI" pitchFamily="34" charset="0"/>
              </a:rPr>
              <a:t>Staging</a:t>
            </a:r>
            <a:r>
              <a:rPr lang="fr-BE" sz="1765" dirty="0">
                <a:solidFill>
                  <a:srgbClr val="002060"/>
                </a:solidFill>
                <a:ea typeface="Segoe UI" pitchFamily="34" charset="0"/>
                <a:cs typeface="Segoe UI" pitchFamily="34" charset="0"/>
              </a:rPr>
              <a:t> </a:t>
            </a:r>
          </a:p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fr-BE" sz="1765" dirty="0">
                <a:solidFill>
                  <a:srgbClr val="002060"/>
                </a:solidFill>
                <a:ea typeface="Segoe UI" pitchFamily="34" charset="0"/>
                <a:cs typeface="Segoe UI" pitchFamily="34" charset="0"/>
              </a:rPr>
              <a:t>area</a:t>
            </a:r>
            <a:endParaRPr lang="en-US" sz="1765" dirty="0" err="1">
              <a:solidFill>
                <a:srgbClr val="002060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Rounded Rectangle 6"/>
          <p:cNvSpPr/>
          <p:nvPr/>
        </p:nvSpPr>
        <p:spPr bwMode="auto">
          <a:xfrm>
            <a:off x="8635870" y="2159065"/>
            <a:ext cx="1867552" cy="821723"/>
          </a:xfrm>
          <a:prstGeom prst="round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fr-BE" sz="1765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Git directory</a:t>
            </a:r>
          </a:p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fr-BE" sz="1765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(</a:t>
            </a:r>
            <a:r>
              <a:rPr lang="fr-BE" sz="1765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repository</a:t>
            </a:r>
            <a:r>
              <a:rPr lang="fr-BE" sz="1765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)</a:t>
            </a:r>
            <a:endParaRPr lang="en-US" sz="1765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8" name="Straight Connector 7"/>
          <p:cNvCxnSpPr>
            <a:stCxn id="3" idx="2"/>
          </p:cNvCxnSpPr>
          <p:nvPr/>
        </p:nvCxnSpPr>
        <p:spPr>
          <a:xfrm>
            <a:off x="2472950" y="2980788"/>
            <a:ext cx="0" cy="2689274"/>
          </a:xfrm>
          <a:prstGeom prst="line">
            <a:avLst/>
          </a:prstGeom>
          <a:ln w="381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stCxn id="5" idx="2"/>
          </p:cNvCxnSpPr>
          <p:nvPr/>
        </p:nvCxnSpPr>
        <p:spPr>
          <a:xfrm>
            <a:off x="6021298" y="2980788"/>
            <a:ext cx="0" cy="2689274"/>
          </a:xfrm>
          <a:prstGeom prst="line">
            <a:avLst/>
          </a:prstGeom>
          <a:ln w="381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7" idx="2"/>
          </p:cNvCxnSpPr>
          <p:nvPr/>
        </p:nvCxnSpPr>
        <p:spPr>
          <a:xfrm>
            <a:off x="9569646" y="2980788"/>
            <a:ext cx="0" cy="2689274"/>
          </a:xfrm>
          <a:prstGeom prst="line">
            <a:avLst/>
          </a:prstGeom>
          <a:ln w="381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ight Arrow 3"/>
          <p:cNvSpPr/>
          <p:nvPr/>
        </p:nvSpPr>
        <p:spPr bwMode="auto">
          <a:xfrm>
            <a:off x="2472950" y="3951915"/>
            <a:ext cx="3548348" cy="1195233"/>
          </a:xfrm>
          <a:prstGeom prst="righ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fr-BE" sz="2353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Stage files</a:t>
            </a: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Right Arrow 12"/>
          <p:cNvSpPr/>
          <p:nvPr/>
        </p:nvSpPr>
        <p:spPr bwMode="auto">
          <a:xfrm>
            <a:off x="6049409" y="4790691"/>
            <a:ext cx="3548348" cy="1195233"/>
          </a:xfrm>
          <a:prstGeom prst="righ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fr-BE" sz="2353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Commit</a:t>
            </a: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Left Arrow 10"/>
          <p:cNvSpPr/>
          <p:nvPr/>
        </p:nvSpPr>
        <p:spPr bwMode="auto">
          <a:xfrm>
            <a:off x="2472950" y="2980788"/>
            <a:ext cx="7116514" cy="1195233"/>
          </a:xfrm>
          <a:prstGeom prst="lef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fr-BE" sz="2353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Get</a:t>
            </a:r>
            <a:r>
              <a:rPr lang="fr-BE" sz="2353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the </a:t>
            </a:r>
            <a:r>
              <a:rPr lang="fr-BE" sz="2353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project</a:t>
            </a:r>
            <a:r>
              <a:rPr lang="fr-BE" sz="2353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content</a:t>
            </a: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23976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BE" dirty="0" err="1"/>
              <a:t>Meet</a:t>
            </a:r>
            <a:r>
              <a:rPr lang="fr-BE" dirty="0"/>
              <a:t> Git</a:t>
            </a:r>
            <a:endParaRPr lang="en-US" dirty="0"/>
          </a:p>
        </p:txBody>
      </p:sp>
      <p:pic>
        <p:nvPicPr>
          <p:cNvPr id="4098" name="Picture 2" descr="https://upload.wikimedia.org/wikipedia/en/thumb/f/fc/Git_session.png/300px-Git_sessi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8513" y="2009661"/>
            <a:ext cx="6086924" cy="3205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14008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>
          <a:xfrm>
            <a:off x="269242" y="3130192"/>
            <a:ext cx="11655840" cy="1003584"/>
          </a:xfrm>
          <a:prstGeom prst="rect">
            <a:avLst/>
          </a:prstGeom>
        </p:spPr>
        <p:txBody>
          <a:bodyPr vert="horz" wrap="square" lIns="143428" tIns="89642" rIns="143428" bIns="89642" rtlCol="0" anchor="t">
            <a:noAutofit/>
          </a:bodyPr>
          <a:lstStyle>
            <a:lvl1pPr algn="l" defTabSz="93171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>
                <a:ln w="3175">
                  <a:noFill/>
                </a:ln>
                <a:solidFill>
                  <a:srgbClr val="505050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>
              <a:defRPr/>
            </a:pPr>
            <a:r>
              <a:rPr lang="fr-BE" sz="4705" dirty="0">
                <a:latin typeface="Segoe UI Light"/>
              </a:rPr>
              <a:t>First time g</a:t>
            </a:r>
            <a:r>
              <a:rPr lang="fr-BE" sz="4705" spc="-100" dirty="0" err="1">
                <a:latin typeface="Segoe UI Light"/>
              </a:rPr>
              <a:t>it</a:t>
            </a:r>
            <a:r>
              <a:rPr lang="fr-BE" sz="4705" spc="-100" dirty="0">
                <a:latin typeface="Segoe UI Light"/>
              </a:rPr>
              <a:t> setup - </a:t>
            </a:r>
            <a:r>
              <a:rPr lang="en-US" sz="4705" dirty="0"/>
              <a:t>Let's get to know </a:t>
            </a:r>
            <a:r>
              <a:rPr lang="en-US" sz="4705" dirty="0" err="1"/>
              <a:t>Git</a:t>
            </a:r>
            <a:endParaRPr lang="en-US" sz="4705" spc="-100" dirty="0">
              <a:latin typeface="Segoe UI Light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579418" y="1097388"/>
            <a:ext cx="3754680" cy="454420"/>
          </a:xfrm>
          <a:prstGeom prst="rect">
            <a:avLst/>
          </a:prstGeom>
          <a:ln>
            <a:noFill/>
          </a:ln>
        </p:spPr>
        <p:txBody>
          <a:bodyPr wrap="square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896386">
              <a:defRPr/>
            </a:pPr>
            <a:r>
              <a:rPr lang="en-US" sz="2353" b="1" i="1" kern="800" spc="196" dirty="0">
                <a:solidFill>
                  <a:schemeClr val="accent6"/>
                </a:solidFill>
                <a:latin typeface="Segoe UI"/>
              </a:rPr>
              <a:t>Hello, </a:t>
            </a:r>
            <a:r>
              <a:rPr lang="en-US" sz="2353" b="1" i="1" kern="800" spc="196" dirty="0" err="1">
                <a:solidFill>
                  <a:schemeClr val="accent6"/>
                </a:solidFill>
                <a:latin typeface="Segoe UI"/>
              </a:rPr>
              <a:t>c’est</a:t>
            </a:r>
            <a:r>
              <a:rPr lang="en-US" sz="2353" b="1" i="1" kern="800" spc="196" dirty="0">
                <a:solidFill>
                  <a:schemeClr val="accent6"/>
                </a:solidFill>
                <a:latin typeface="Segoe UI"/>
              </a:rPr>
              <a:t> </a:t>
            </a:r>
            <a:r>
              <a:rPr lang="en-US" sz="2353" b="1" i="1" kern="800" spc="196" dirty="0" err="1">
                <a:solidFill>
                  <a:schemeClr val="accent6"/>
                </a:solidFill>
                <a:latin typeface="Segoe UI"/>
              </a:rPr>
              <a:t>moi</a:t>
            </a:r>
            <a:r>
              <a:rPr lang="en-US" sz="2353" b="1" i="1" kern="800" spc="196" dirty="0">
                <a:solidFill>
                  <a:schemeClr val="accent6"/>
                </a:solidFill>
                <a:latin typeface="Segoe UI"/>
              </a:rPr>
              <a:t>!</a:t>
            </a:r>
          </a:p>
        </p:txBody>
      </p:sp>
      <p:cxnSp>
        <p:nvCxnSpPr>
          <p:cNvPr id="13" name="Straight Connector 12"/>
          <p:cNvCxnSpPr/>
          <p:nvPr/>
        </p:nvCxnSpPr>
        <p:spPr>
          <a:xfrm>
            <a:off x="5050171" y="936830"/>
            <a:ext cx="0" cy="896425"/>
          </a:xfrm>
          <a:prstGeom prst="line">
            <a:avLst/>
          </a:prstGeom>
          <a:noFill/>
          <a:ln w="6350" cap="flat" cmpd="sng" algn="ctr">
            <a:solidFill>
              <a:srgbClr val="5C2D91"/>
            </a:solidFill>
            <a:prstDash val="solid"/>
          </a:ln>
          <a:effectLst/>
        </p:spPr>
      </p:cxnSp>
      <p:sp>
        <p:nvSpPr>
          <p:cNvPr id="2" name="Rectangle 1"/>
          <p:cNvSpPr/>
          <p:nvPr/>
        </p:nvSpPr>
        <p:spPr bwMode="auto">
          <a:xfrm>
            <a:off x="5334098" y="1016591"/>
            <a:ext cx="6439259" cy="61956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fr-BE" sz="1372" dirty="0">
                <a:solidFill>
                  <a:schemeClr val="bg1"/>
                </a:solidFill>
                <a:latin typeface="Consolas" panose="020B0609020204030204" pitchFamily="49" charset="0"/>
                <a:ea typeface="Segoe UI" pitchFamily="34" charset="0"/>
                <a:cs typeface="Consolas" panose="020B0609020204030204" pitchFamily="49" charset="0"/>
              </a:rPr>
              <a:t>git config --global user.name "</a:t>
            </a:r>
            <a:r>
              <a:rPr lang="fr-BE" sz="1372" dirty="0" err="1">
                <a:solidFill>
                  <a:schemeClr val="bg1"/>
                </a:solidFill>
                <a:latin typeface="Consolas" panose="020B0609020204030204" pitchFamily="49" charset="0"/>
                <a:ea typeface="Segoe UI" pitchFamily="34" charset="0"/>
                <a:cs typeface="Consolas" panose="020B0609020204030204" pitchFamily="49" charset="0"/>
              </a:rPr>
              <a:t>AClerbois</a:t>
            </a:r>
            <a:r>
              <a:rPr lang="fr-BE" sz="1372" dirty="0">
                <a:solidFill>
                  <a:schemeClr val="bg1"/>
                </a:solidFill>
                <a:latin typeface="Consolas" panose="020B0609020204030204" pitchFamily="49" charset="0"/>
                <a:ea typeface="Segoe UI" pitchFamily="34" charset="0"/>
                <a:cs typeface="Consolas" panose="020B0609020204030204" pitchFamily="49" charset="0"/>
              </a:rPr>
              <a:t>"</a:t>
            </a:r>
          </a:p>
          <a:p>
            <a:pPr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fr-BE" sz="1372" dirty="0">
                <a:solidFill>
                  <a:schemeClr val="bg1"/>
                </a:solidFill>
                <a:latin typeface="Consolas" panose="020B0609020204030204" pitchFamily="49" charset="0"/>
                <a:ea typeface="Segoe UI" pitchFamily="34" charset="0"/>
                <a:cs typeface="Consolas" panose="020B0609020204030204" pitchFamily="49" charset="0"/>
              </a:rPr>
              <a:t>git config --global </a:t>
            </a:r>
            <a:r>
              <a:rPr lang="fr-BE" sz="1372" dirty="0" err="1">
                <a:solidFill>
                  <a:schemeClr val="bg1"/>
                </a:solidFill>
                <a:latin typeface="Consolas" panose="020B0609020204030204" pitchFamily="49" charset="0"/>
                <a:ea typeface="Segoe UI" pitchFamily="34" charset="0"/>
                <a:cs typeface="Consolas" panose="020B0609020204030204" pitchFamily="49" charset="0"/>
              </a:rPr>
              <a:t>user.email</a:t>
            </a:r>
            <a:r>
              <a:rPr lang="fr-BE" sz="1372" dirty="0">
                <a:solidFill>
                  <a:schemeClr val="bg1"/>
                </a:solidFill>
                <a:latin typeface="Consolas" panose="020B0609020204030204" pitchFamily="49" charset="0"/>
                <a:ea typeface="Segoe UI" pitchFamily="34" charset="0"/>
                <a:cs typeface="Consolas" panose="020B0609020204030204" pitchFamily="49" charset="0"/>
              </a:rPr>
              <a:t> "adrien@aclerbois.be"</a:t>
            </a:r>
            <a:endParaRPr lang="en-US" sz="1372" dirty="0" err="1">
              <a:solidFill>
                <a:schemeClr val="bg1"/>
              </a:solidFill>
              <a:latin typeface="Consolas" panose="020B0609020204030204" pitchFamily="49" charset="0"/>
              <a:ea typeface="Segoe UI" pitchFamily="34" charset="0"/>
              <a:cs typeface="Consolas" panose="020B0609020204030204" pitchFamily="49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211180" y="2145318"/>
            <a:ext cx="2122918" cy="452590"/>
          </a:xfrm>
          <a:prstGeom prst="rect">
            <a:avLst/>
          </a:prstGeom>
          <a:ln>
            <a:noFill/>
          </a:ln>
        </p:spPr>
        <p:txBody>
          <a:bodyPr wrap="square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896386">
              <a:defRPr/>
            </a:pPr>
            <a:r>
              <a:rPr lang="en-US" sz="2353" b="1" i="1" kern="800" spc="196" dirty="0">
                <a:solidFill>
                  <a:schemeClr val="accent6"/>
                </a:solidFill>
                <a:latin typeface="Segoe UI"/>
              </a:rPr>
              <a:t>Editor</a:t>
            </a:r>
          </a:p>
        </p:txBody>
      </p:sp>
      <p:cxnSp>
        <p:nvCxnSpPr>
          <p:cNvPr id="20" name="Straight Connector 19"/>
          <p:cNvCxnSpPr/>
          <p:nvPr/>
        </p:nvCxnSpPr>
        <p:spPr>
          <a:xfrm>
            <a:off x="5050171" y="1983845"/>
            <a:ext cx="0" cy="896425"/>
          </a:xfrm>
          <a:prstGeom prst="line">
            <a:avLst/>
          </a:prstGeom>
          <a:noFill/>
          <a:ln w="6350" cap="flat" cmpd="sng" algn="ctr">
            <a:solidFill>
              <a:srgbClr val="5C2D91"/>
            </a:solidFill>
            <a:prstDash val="solid"/>
          </a:ln>
          <a:effectLst/>
        </p:spPr>
      </p:cxnSp>
      <p:sp>
        <p:nvSpPr>
          <p:cNvPr id="24" name="Rectangle 23"/>
          <p:cNvSpPr/>
          <p:nvPr/>
        </p:nvSpPr>
        <p:spPr bwMode="auto">
          <a:xfrm>
            <a:off x="5334098" y="2063607"/>
            <a:ext cx="6439259" cy="46896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fr-BE" sz="1372" dirty="0">
                <a:solidFill>
                  <a:schemeClr val="bg1"/>
                </a:solidFill>
                <a:latin typeface="Consolas" panose="020B0609020204030204" pitchFamily="49" charset="0"/>
                <a:ea typeface="Segoe UI" pitchFamily="34" charset="0"/>
                <a:cs typeface="Consolas" panose="020B0609020204030204" pitchFamily="49" charset="0"/>
              </a:rPr>
              <a:t>git config --global </a:t>
            </a:r>
            <a:r>
              <a:rPr lang="fr-BE" sz="1372" dirty="0" err="1">
                <a:solidFill>
                  <a:schemeClr val="bg1"/>
                </a:solidFill>
                <a:latin typeface="Consolas" panose="020B0609020204030204" pitchFamily="49" charset="0"/>
                <a:ea typeface="Segoe UI" pitchFamily="34" charset="0"/>
                <a:cs typeface="Consolas" panose="020B0609020204030204" pitchFamily="49" charset="0"/>
              </a:rPr>
              <a:t>core.editor</a:t>
            </a:r>
            <a:r>
              <a:rPr lang="fr-BE" sz="1372" dirty="0">
                <a:solidFill>
                  <a:schemeClr val="bg1"/>
                </a:solidFill>
                <a:latin typeface="Consolas" panose="020B0609020204030204" pitchFamily="49" charset="0"/>
                <a:ea typeface="Segoe UI" pitchFamily="34" charset="0"/>
                <a:cs typeface="Consolas" panose="020B0609020204030204" pitchFamily="49" charset="0"/>
              </a:rPr>
              <a:t> "</a:t>
            </a:r>
            <a:r>
              <a:rPr lang="fr-BE" sz="1372" dirty="0" err="1">
                <a:solidFill>
                  <a:schemeClr val="bg1"/>
                </a:solidFill>
                <a:latin typeface="Consolas" panose="020B0609020204030204" pitchFamily="49" charset="0"/>
                <a:ea typeface="Segoe UI" pitchFamily="34" charset="0"/>
                <a:cs typeface="Consolas" panose="020B0609020204030204" pitchFamily="49" charset="0"/>
              </a:rPr>
              <a:t>path</a:t>
            </a:r>
            <a:r>
              <a:rPr lang="fr-BE" sz="1372" dirty="0">
                <a:solidFill>
                  <a:schemeClr val="bg1"/>
                </a:solidFill>
                <a:latin typeface="Consolas" panose="020B0609020204030204" pitchFamily="49" charset="0"/>
                <a:ea typeface="Segoe UI" pitchFamily="34" charset="0"/>
                <a:cs typeface="Consolas" panose="020B0609020204030204" pitchFamily="49" charset="0"/>
              </a:rPr>
              <a:t> to VS Code"</a:t>
            </a:r>
          </a:p>
        </p:txBody>
      </p:sp>
      <p:cxnSp>
        <p:nvCxnSpPr>
          <p:cNvPr id="27" name="Straight Connector 26"/>
          <p:cNvCxnSpPr/>
          <p:nvPr/>
        </p:nvCxnSpPr>
        <p:spPr>
          <a:xfrm>
            <a:off x="5050171" y="4544472"/>
            <a:ext cx="0" cy="896425"/>
          </a:xfrm>
          <a:prstGeom prst="line">
            <a:avLst/>
          </a:prstGeom>
          <a:noFill/>
          <a:ln w="6350" cap="flat" cmpd="sng" algn="ctr">
            <a:solidFill>
              <a:srgbClr val="5C2D91"/>
            </a:solidFill>
            <a:prstDash val="solid"/>
          </a:ln>
          <a:effectLst/>
        </p:spPr>
      </p:cxnSp>
      <p:sp>
        <p:nvSpPr>
          <p:cNvPr id="30" name="Rectangle 29"/>
          <p:cNvSpPr/>
          <p:nvPr/>
        </p:nvSpPr>
        <p:spPr bwMode="auto">
          <a:xfrm>
            <a:off x="5374561" y="4752881"/>
            <a:ext cx="6439259" cy="46896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fr-BE" sz="1372" dirty="0">
                <a:solidFill>
                  <a:schemeClr val="bg1"/>
                </a:solidFill>
                <a:latin typeface="Consolas" panose="020B0609020204030204" pitchFamily="49" charset="0"/>
                <a:ea typeface="Segoe UI" pitchFamily="34" charset="0"/>
                <a:cs typeface="Consolas" panose="020B0609020204030204" pitchFamily="49" charset="0"/>
              </a:rPr>
              <a:t>git config --</a:t>
            </a:r>
            <a:r>
              <a:rPr lang="fr-BE" sz="1372" dirty="0" err="1">
                <a:solidFill>
                  <a:schemeClr val="bg1"/>
                </a:solidFill>
                <a:latin typeface="Consolas" panose="020B0609020204030204" pitchFamily="49" charset="0"/>
                <a:ea typeface="Segoe UI" pitchFamily="34" charset="0"/>
                <a:cs typeface="Consolas" panose="020B0609020204030204" pitchFamily="49" charset="0"/>
              </a:rPr>
              <a:t>list</a:t>
            </a:r>
            <a:r>
              <a:rPr lang="fr-BE" sz="1372" dirty="0">
                <a:solidFill>
                  <a:schemeClr val="bg1"/>
                </a:solidFill>
                <a:latin typeface="Consolas" panose="020B0609020204030204" pitchFamily="49" charset="0"/>
                <a:ea typeface="Segoe UI" pitchFamily="34" charset="0"/>
                <a:cs typeface="Consolas" panose="020B0609020204030204" pitchFamily="49" charset="0"/>
              </a:rPr>
              <a:t> </a:t>
            </a:r>
          </a:p>
        </p:txBody>
      </p:sp>
      <p:sp>
        <p:nvSpPr>
          <p:cNvPr id="31" name="Rectangle 30"/>
          <p:cNvSpPr/>
          <p:nvPr/>
        </p:nvSpPr>
        <p:spPr>
          <a:xfrm>
            <a:off x="2883811" y="4766390"/>
            <a:ext cx="2450286" cy="452590"/>
          </a:xfrm>
          <a:prstGeom prst="rect">
            <a:avLst/>
          </a:prstGeom>
          <a:ln>
            <a:noFill/>
          </a:ln>
        </p:spPr>
        <p:txBody>
          <a:bodyPr wrap="square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896386">
              <a:defRPr/>
            </a:pPr>
            <a:r>
              <a:rPr lang="en-US" sz="2353" b="1" i="1" kern="800" spc="196" dirty="0">
                <a:solidFill>
                  <a:schemeClr val="accent6"/>
                </a:solidFill>
                <a:latin typeface="Segoe UI"/>
              </a:rPr>
              <a:t>See </a:t>
            </a:r>
          </a:p>
        </p:txBody>
      </p:sp>
    </p:spTree>
    <p:extLst>
      <p:ext uri="{BB962C8B-B14F-4D97-AF65-F5344CB8AC3E}">
        <p14:creationId xmlns:p14="http://schemas.microsoft.com/office/powerpoint/2010/main" val="10452680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>
                <a:latin typeface="Patua One" panose="02000000000000000000" pitchFamily="50" charset="0"/>
              </a:rPr>
              <a:t>Git – </a:t>
            </a:r>
            <a:r>
              <a:rPr lang="fr-BE" dirty="0" err="1">
                <a:latin typeface="Patua One" panose="02000000000000000000" pitchFamily="50" charset="0"/>
              </a:rPr>
              <a:t>branching</a:t>
            </a:r>
            <a:r>
              <a:rPr lang="fr-BE" dirty="0">
                <a:latin typeface="Patua One" panose="02000000000000000000" pitchFamily="50" charset="0"/>
              </a:rPr>
              <a:t> model</a:t>
            </a:r>
            <a:endParaRPr lang="en-US" dirty="0">
              <a:latin typeface="Patua One" panose="02000000000000000000" pitchFamily="50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08049" y="1690688"/>
            <a:ext cx="5365335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3200" b="1" dirty="0"/>
              <a:t>Branches : </a:t>
            </a:r>
          </a:p>
          <a:p>
            <a:endParaRPr lang="fr-BE" dirty="0"/>
          </a:p>
          <a:p>
            <a:r>
              <a:rPr lang="fr-BE" b="1" dirty="0"/>
              <a:t>master</a:t>
            </a:r>
          </a:p>
          <a:p>
            <a:r>
              <a:rPr lang="fr-BE" b="1" dirty="0" err="1"/>
              <a:t>develop</a:t>
            </a:r>
            <a:endParaRPr lang="fr-BE" dirty="0"/>
          </a:p>
          <a:p>
            <a:r>
              <a:rPr lang="fr-BE" dirty="0">
                <a:sym typeface="Wingdings" panose="05000000000000000000" pitchFamily="2" charset="2"/>
              </a:rPr>
              <a:t> Durée de vie illimitée</a:t>
            </a:r>
            <a:endParaRPr lang="fr-BE" dirty="0"/>
          </a:p>
          <a:p>
            <a:endParaRPr lang="fr-BE" dirty="0"/>
          </a:p>
          <a:p>
            <a:r>
              <a:rPr lang="fr-BE" b="1" dirty="0"/>
              <a:t>f</a:t>
            </a:r>
            <a:r>
              <a:rPr lang="en-US" b="1" dirty="0" err="1"/>
              <a:t>eature</a:t>
            </a:r>
            <a:r>
              <a:rPr lang="en-US" b="1" dirty="0"/>
              <a:t>/</a:t>
            </a:r>
            <a:r>
              <a:rPr lang="en-US" b="1" i="1" dirty="0"/>
              <a:t>my-feature</a:t>
            </a:r>
            <a:endParaRPr lang="fr-BE" b="1" i="1" dirty="0"/>
          </a:p>
          <a:p>
            <a:r>
              <a:rPr lang="fr-BE" b="1" dirty="0"/>
              <a:t>r</a:t>
            </a:r>
            <a:r>
              <a:rPr lang="en-US" b="1" dirty="0" err="1"/>
              <a:t>elease</a:t>
            </a:r>
            <a:r>
              <a:rPr lang="en-US" b="1" dirty="0"/>
              <a:t>/</a:t>
            </a:r>
            <a:r>
              <a:rPr lang="en-US" b="1" i="1" dirty="0"/>
              <a:t>release-</a:t>
            </a:r>
            <a:r>
              <a:rPr lang="en-US" b="1" i="1" dirty="0" err="1"/>
              <a:t>x.y.z</a:t>
            </a:r>
            <a:endParaRPr lang="fr-BE" i="1" dirty="0"/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dirty="0" err="1">
                <a:sym typeface="Wingdings" panose="05000000000000000000" pitchFamily="2" charset="2"/>
              </a:rPr>
              <a:t>Existe</a:t>
            </a:r>
            <a:r>
              <a:rPr lang="en-US" dirty="0">
                <a:sym typeface="Wingdings" panose="05000000000000000000" pitchFamily="2" charset="2"/>
              </a:rPr>
              <a:t> le temps </a:t>
            </a:r>
            <a:r>
              <a:rPr lang="en-US" dirty="0" err="1">
                <a:sym typeface="Wingdings" panose="05000000000000000000" pitchFamily="2" charset="2"/>
              </a:rPr>
              <a:t>d’une</a:t>
            </a:r>
            <a:r>
              <a:rPr lang="en-US" dirty="0">
                <a:sym typeface="Wingdings" panose="05000000000000000000" pitchFamily="2" charset="2"/>
              </a:rPr>
              <a:t> feature </a:t>
            </a:r>
            <a:r>
              <a:rPr lang="en-US" dirty="0" err="1">
                <a:sym typeface="Wingdings" panose="05000000000000000000" pitchFamily="2" charset="2"/>
              </a:rPr>
              <a:t>ou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d’une</a:t>
            </a:r>
            <a:r>
              <a:rPr lang="en-US" dirty="0">
                <a:sym typeface="Wingdings" panose="05000000000000000000" pitchFamily="2" charset="2"/>
              </a:rPr>
              <a:t> release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fr-BE" dirty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fr-BE" dirty="0">
              <a:sym typeface="Wingdings" panose="05000000000000000000" pitchFamily="2" charset="2"/>
            </a:endParaRPr>
          </a:p>
          <a:p>
            <a:r>
              <a:rPr lang="fr-BE" dirty="0">
                <a:sym typeface="Wingdings" panose="05000000000000000000" pitchFamily="2" charset="2"/>
              </a:rPr>
              <a:t>S</a:t>
            </a:r>
            <a:r>
              <a:rPr lang="en-US" dirty="0" err="1">
                <a:sym typeface="Wingdings" panose="05000000000000000000" pitchFamily="2" charset="2"/>
              </a:rPr>
              <a:t>ource</a:t>
            </a:r>
            <a:r>
              <a:rPr lang="en-US" dirty="0">
                <a:sym typeface="Wingdings" panose="05000000000000000000" pitchFamily="2" charset="2"/>
              </a:rPr>
              <a:t> : </a:t>
            </a:r>
            <a:r>
              <a:rPr lang="fr-BE" dirty="0">
                <a:hlinkClick r:id="rId3"/>
              </a:rPr>
              <a:t>http://nvie.com/posts/a-successful-git-branching-model/</a:t>
            </a:r>
            <a:r>
              <a:rPr lang="fr-BE" dirty="0"/>
              <a:t> </a:t>
            </a:r>
          </a:p>
        </p:txBody>
      </p:sp>
      <p:pic>
        <p:nvPicPr>
          <p:cNvPr id="3074" name="Picture 2" descr="http://nvie.com/img/git-model@2x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0894" y="203490"/>
            <a:ext cx="4868889" cy="6452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52411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>
                <a:latin typeface="Patua One" panose="02000000000000000000" pitchFamily="50" charset="0"/>
              </a:rPr>
              <a:t>Git - master</a:t>
            </a:r>
            <a:endParaRPr lang="en-US" dirty="0">
              <a:latin typeface="Patua One" panose="02000000000000000000" pitchFamily="50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08050" y="1690688"/>
            <a:ext cx="103378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4400" b="1" dirty="0"/>
              <a:t>master :</a:t>
            </a:r>
            <a:r>
              <a:rPr lang="fr-BE" sz="3200" b="1" dirty="0"/>
              <a:t> </a:t>
            </a:r>
          </a:p>
          <a:p>
            <a:endParaRPr lang="fr-BE" dirty="0"/>
          </a:p>
          <a:p>
            <a:r>
              <a:rPr lang="fr-BE" sz="3200" dirty="0"/>
              <a:t>Contient la dernière version du code </a:t>
            </a:r>
            <a:r>
              <a:rPr lang="fr-BE" sz="3200" dirty="0" err="1"/>
              <a:t>déployable</a:t>
            </a:r>
            <a:r>
              <a:rPr lang="fr-BE" sz="3200" dirty="0"/>
              <a:t> en production, et correspond donc à la dernière release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9817430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>
                <a:latin typeface="Patua One" panose="02000000000000000000" pitchFamily="50" charset="0"/>
              </a:rPr>
              <a:t>Git - </a:t>
            </a:r>
            <a:r>
              <a:rPr lang="fr-BE" dirty="0" err="1">
                <a:latin typeface="Patua One" panose="02000000000000000000" pitchFamily="50" charset="0"/>
              </a:rPr>
              <a:t>develop</a:t>
            </a:r>
            <a:endParaRPr lang="en-US" dirty="0">
              <a:latin typeface="Patua One" panose="02000000000000000000" pitchFamily="50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08050" y="1690688"/>
            <a:ext cx="103378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4400" b="1" dirty="0" err="1"/>
              <a:t>develop</a:t>
            </a:r>
            <a:r>
              <a:rPr lang="fr-BE" sz="4400" b="1" dirty="0"/>
              <a:t> :</a:t>
            </a:r>
            <a:r>
              <a:rPr lang="fr-BE" sz="3200" b="1" dirty="0"/>
              <a:t> </a:t>
            </a:r>
          </a:p>
          <a:p>
            <a:endParaRPr lang="fr-BE" dirty="0"/>
          </a:p>
          <a:p>
            <a:r>
              <a:rPr lang="fr-BE" sz="3200" dirty="0"/>
              <a:t>Contient la dernière version du code (et donc les </a:t>
            </a:r>
            <a:r>
              <a:rPr lang="fr-BE" sz="3200" dirty="0" err="1"/>
              <a:t>features</a:t>
            </a:r>
            <a:r>
              <a:rPr lang="fr-BE" sz="3200" dirty="0"/>
              <a:t>) à inclure dans une prochaine release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6865876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>
                <a:latin typeface="Patua One" panose="02000000000000000000" pitchFamily="50" charset="0"/>
              </a:rPr>
              <a:t>Git - </a:t>
            </a:r>
            <a:r>
              <a:rPr lang="fr-BE" dirty="0" err="1">
                <a:latin typeface="Patua One" panose="02000000000000000000" pitchFamily="50" charset="0"/>
              </a:rPr>
              <a:t>feature</a:t>
            </a:r>
            <a:endParaRPr lang="en-US" dirty="0">
              <a:latin typeface="Patua One" panose="02000000000000000000" pitchFamily="50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08050" y="1690688"/>
            <a:ext cx="10337800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4400" b="1" dirty="0" err="1"/>
              <a:t>feature</a:t>
            </a:r>
            <a:r>
              <a:rPr lang="fr-BE" sz="4400" b="1" dirty="0"/>
              <a:t>/my-</a:t>
            </a:r>
            <a:r>
              <a:rPr lang="fr-BE" sz="4400" b="1" dirty="0" err="1"/>
              <a:t>feature</a:t>
            </a:r>
            <a:r>
              <a:rPr lang="fr-BE" sz="4400" b="1" dirty="0"/>
              <a:t> :</a:t>
            </a:r>
            <a:r>
              <a:rPr lang="fr-BE" sz="3200" b="1" dirty="0"/>
              <a:t> </a:t>
            </a:r>
          </a:p>
          <a:p>
            <a:endParaRPr lang="fr-BE" dirty="0"/>
          </a:p>
          <a:p>
            <a:r>
              <a:rPr lang="fr-BE" sz="3200" dirty="0"/>
              <a:t>Si certaines modifications mineures peuvent être faites directement sur la branche </a:t>
            </a:r>
            <a:r>
              <a:rPr lang="fr-BE" sz="3200" b="1" dirty="0" err="1"/>
              <a:t>develop</a:t>
            </a:r>
            <a:r>
              <a:rPr lang="fr-BE" sz="3200" dirty="0"/>
              <a:t>, les développements plus conséquents se feront </a:t>
            </a:r>
            <a:r>
              <a:rPr lang="fr-BE" sz="3200" b="1" dirty="0"/>
              <a:t>obligatoirement</a:t>
            </a:r>
            <a:r>
              <a:rPr lang="fr-BE" sz="3200" dirty="0"/>
              <a:t> dans une branche dédiée.</a:t>
            </a:r>
          </a:p>
          <a:p>
            <a:endParaRPr lang="fr-BE" sz="3200" b="1" dirty="0"/>
          </a:p>
          <a:p>
            <a:r>
              <a:rPr lang="fr-BE" sz="3200" b="1" dirty="0"/>
              <a:t>Exemple : </a:t>
            </a:r>
          </a:p>
          <a:p>
            <a:r>
              <a:rPr lang="fr-BE" sz="3200" dirty="0" err="1"/>
              <a:t>feature</a:t>
            </a:r>
            <a:r>
              <a:rPr lang="fr-BE" sz="3200" dirty="0"/>
              <a:t>/user-management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7234192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>
                <a:latin typeface="Patua One" panose="02000000000000000000" pitchFamily="50" charset="0"/>
              </a:rPr>
              <a:t>Git - </a:t>
            </a:r>
            <a:r>
              <a:rPr lang="fr-BE" dirty="0" err="1">
                <a:latin typeface="Patua One" panose="02000000000000000000" pitchFamily="50" charset="0"/>
              </a:rPr>
              <a:t>feature</a:t>
            </a:r>
            <a:endParaRPr lang="en-US" dirty="0">
              <a:latin typeface="Patua One" panose="02000000000000000000" pitchFamily="50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08050" y="1690688"/>
            <a:ext cx="103378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4400" dirty="0"/>
              <a:t>Si la branche </a:t>
            </a:r>
            <a:r>
              <a:rPr lang="fr-BE" sz="4400" b="1" dirty="0" err="1"/>
              <a:t>develop</a:t>
            </a:r>
            <a:r>
              <a:rPr lang="fr-BE" sz="4400" dirty="0"/>
              <a:t> évolue durant le temps de développement d’une </a:t>
            </a:r>
            <a:r>
              <a:rPr lang="fr-BE" sz="4400" b="1" dirty="0" err="1"/>
              <a:t>feature</a:t>
            </a:r>
            <a:r>
              <a:rPr lang="fr-BE" sz="4400" dirty="0"/>
              <a:t>, les modifications peuvent être </a:t>
            </a:r>
            <a:r>
              <a:rPr lang="fr-BE" sz="4400" b="1" dirty="0" err="1"/>
              <a:t>mergées</a:t>
            </a:r>
            <a:r>
              <a:rPr lang="fr-BE" sz="4400" dirty="0"/>
              <a:t> dans la branche de </a:t>
            </a:r>
            <a:r>
              <a:rPr lang="fr-BE" sz="4400" b="1" dirty="0" err="1"/>
              <a:t>feature</a:t>
            </a:r>
            <a:r>
              <a:rPr lang="fr-BE" sz="4400" dirty="0"/>
              <a:t> pour être sûr d’avoir une base à jour (incluant par exemple les derniers correctifs de bugs)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27787239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>
                <a:latin typeface="Patua One" panose="02000000000000000000" pitchFamily="50" charset="0"/>
              </a:rPr>
              <a:t>Git - release</a:t>
            </a:r>
            <a:endParaRPr lang="en-US" dirty="0">
              <a:latin typeface="Patua One" panose="02000000000000000000" pitchFamily="50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08050" y="1690688"/>
            <a:ext cx="10337800" cy="4001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4400" b="1" dirty="0"/>
              <a:t>release/release-</a:t>
            </a:r>
            <a:r>
              <a:rPr lang="fr-BE" sz="4400" b="1" dirty="0" err="1"/>
              <a:t>x.y.z</a:t>
            </a:r>
            <a:r>
              <a:rPr lang="fr-BE" sz="4400" b="1" dirty="0"/>
              <a:t>:</a:t>
            </a:r>
            <a:r>
              <a:rPr lang="fr-BE" sz="3200" b="1" dirty="0"/>
              <a:t> </a:t>
            </a:r>
          </a:p>
          <a:p>
            <a:endParaRPr lang="fr-BE" dirty="0"/>
          </a:p>
          <a:p>
            <a:r>
              <a:rPr lang="fr-BE" sz="3200" dirty="0"/>
              <a:t>Lorsque la branche </a:t>
            </a:r>
            <a:r>
              <a:rPr lang="fr-BE" sz="3200" b="1" dirty="0" err="1"/>
              <a:t>develop</a:t>
            </a:r>
            <a:r>
              <a:rPr lang="fr-BE" sz="3200" dirty="0"/>
              <a:t> semble correspondre à un état stable pouvant faire l’objet d’une release, on crée une branche de release avec un numéro de version cohérent.</a:t>
            </a:r>
          </a:p>
          <a:p>
            <a:endParaRPr lang="fr-BE" sz="3200" b="1" dirty="0"/>
          </a:p>
          <a:p>
            <a:r>
              <a:rPr lang="fr-BE" sz="3200" b="1" dirty="0"/>
              <a:t>Exemple : </a:t>
            </a:r>
          </a:p>
          <a:p>
            <a:r>
              <a:rPr lang="fr-BE" sz="3200" dirty="0" err="1"/>
              <a:t>feature</a:t>
            </a:r>
            <a:r>
              <a:rPr lang="fr-BE" sz="3200" dirty="0"/>
              <a:t>/release-1.0.1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2319347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1425" y="2418238"/>
            <a:ext cx="9709150" cy="202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6562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>
                <a:latin typeface="Patua One" panose="02000000000000000000" pitchFamily="50" charset="0"/>
              </a:rPr>
              <a:t>Git - release</a:t>
            </a:r>
            <a:endParaRPr lang="en-US" dirty="0">
              <a:latin typeface="Patua One" panose="02000000000000000000" pitchFamily="50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08050" y="1690688"/>
            <a:ext cx="1033780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4400" dirty="0"/>
              <a:t>Cette branche sert à </a:t>
            </a:r>
            <a:r>
              <a:rPr lang="fr-BE" sz="4400" b="1" dirty="0"/>
              <a:t>préparer</a:t>
            </a:r>
            <a:r>
              <a:rPr lang="fr-BE" sz="4400" dirty="0"/>
              <a:t> la release !</a:t>
            </a:r>
          </a:p>
          <a:p>
            <a:endParaRPr lang="fr-BE" sz="4400" dirty="0"/>
          </a:p>
          <a:p>
            <a:r>
              <a:rPr lang="fr-BE" sz="4400" dirty="0"/>
              <a:t>Si des </a:t>
            </a:r>
            <a:r>
              <a:rPr lang="fr-BE" sz="4400" b="1" dirty="0"/>
              <a:t>bugs </a:t>
            </a:r>
            <a:r>
              <a:rPr lang="fr-BE" sz="4400" dirty="0"/>
              <a:t>doivent être corrigés, ils le seront directement dans la branche de </a:t>
            </a:r>
            <a:r>
              <a:rPr lang="fr-BE" sz="4400" b="1" dirty="0"/>
              <a:t>release</a:t>
            </a:r>
            <a:r>
              <a:rPr lang="fr-BE" sz="4400" dirty="0"/>
              <a:t>.</a:t>
            </a:r>
            <a:endParaRPr lang="fr-BE" sz="3200" dirty="0"/>
          </a:p>
        </p:txBody>
      </p:sp>
    </p:spTree>
    <p:extLst>
      <p:ext uri="{BB962C8B-B14F-4D97-AF65-F5344CB8AC3E}">
        <p14:creationId xmlns:p14="http://schemas.microsoft.com/office/powerpoint/2010/main" val="33622975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>
                <a:latin typeface="Patua One" panose="02000000000000000000" pitchFamily="50" charset="0"/>
              </a:rPr>
              <a:t>Git - release</a:t>
            </a:r>
            <a:endParaRPr lang="en-US" dirty="0">
              <a:latin typeface="Patua One" panose="02000000000000000000" pitchFamily="50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08050" y="1690688"/>
            <a:ext cx="103378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4400" b="1" dirty="0"/>
              <a:t>release</a:t>
            </a:r>
            <a:r>
              <a:rPr lang="fr-BE" sz="4400" dirty="0"/>
              <a:t> est ensuite </a:t>
            </a:r>
            <a:r>
              <a:rPr lang="fr-BE" sz="4400" dirty="0" err="1"/>
              <a:t>mergée</a:t>
            </a:r>
            <a:r>
              <a:rPr lang="fr-BE" sz="4400" dirty="0"/>
              <a:t> dans </a:t>
            </a:r>
            <a:r>
              <a:rPr lang="fr-BE" sz="4400" b="1" dirty="0" err="1"/>
              <a:t>develop</a:t>
            </a:r>
            <a:r>
              <a:rPr lang="fr-BE" sz="4400" dirty="0"/>
              <a:t> pour que toute l’équipe de développement puisse profiter des correctifs.</a:t>
            </a:r>
          </a:p>
        </p:txBody>
      </p:sp>
    </p:spTree>
    <p:extLst>
      <p:ext uri="{BB962C8B-B14F-4D97-AF65-F5344CB8AC3E}">
        <p14:creationId xmlns:p14="http://schemas.microsoft.com/office/powerpoint/2010/main" val="13315860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>
                <a:latin typeface="Patua One" panose="02000000000000000000" pitchFamily="50" charset="0"/>
              </a:rPr>
              <a:t>Git - release </a:t>
            </a:r>
            <a:endParaRPr lang="en-US" dirty="0">
              <a:latin typeface="Patua One" panose="02000000000000000000" pitchFamily="50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08050" y="1690688"/>
            <a:ext cx="103378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4400" dirty="0"/>
              <a:t>On ne </a:t>
            </a:r>
            <a:r>
              <a:rPr lang="fr-BE" sz="4400" dirty="0" err="1"/>
              <a:t>merge</a:t>
            </a:r>
            <a:r>
              <a:rPr lang="fr-BE" sz="4400" dirty="0"/>
              <a:t> </a:t>
            </a:r>
            <a:r>
              <a:rPr lang="fr-BE" sz="4400" b="1" dirty="0"/>
              <a:t>jamais</a:t>
            </a:r>
            <a:r>
              <a:rPr lang="fr-BE" sz="4400" dirty="0"/>
              <a:t> la branche </a:t>
            </a:r>
            <a:r>
              <a:rPr lang="fr-BE" sz="4400" b="1" dirty="0" err="1"/>
              <a:t>develop</a:t>
            </a:r>
            <a:r>
              <a:rPr lang="fr-BE" sz="4400" dirty="0"/>
              <a:t> dans </a:t>
            </a:r>
            <a:r>
              <a:rPr lang="fr-BE" sz="4400" b="1" dirty="0"/>
              <a:t>release</a:t>
            </a:r>
            <a:r>
              <a:rPr lang="fr-BE" sz="4400" dirty="0"/>
              <a:t>, puisqu’elle pourrait contenir des </a:t>
            </a:r>
            <a:r>
              <a:rPr lang="fr-BE" sz="4400" b="1" dirty="0" err="1"/>
              <a:t>features</a:t>
            </a:r>
            <a:r>
              <a:rPr lang="fr-BE" sz="4400" dirty="0"/>
              <a:t> pour une </a:t>
            </a:r>
            <a:r>
              <a:rPr lang="fr-BE" sz="4400" b="1" dirty="0" err="1"/>
              <a:t>vNext</a:t>
            </a:r>
            <a:r>
              <a:rPr lang="fr-BE" sz="4400" dirty="0"/>
              <a:t>.</a:t>
            </a:r>
            <a:endParaRPr lang="fr-BE" sz="3200" dirty="0"/>
          </a:p>
        </p:txBody>
      </p:sp>
    </p:spTree>
    <p:extLst>
      <p:ext uri="{BB962C8B-B14F-4D97-AF65-F5344CB8AC3E}">
        <p14:creationId xmlns:p14="http://schemas.microsoft.com/office/powerpoint/2010/main" val="21907022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>
                <a:latin typeface="Patua One" panose="02000000000000000000" pitchFamily="50" charset="0"/>
              </a:rPr>
              <a:t>Git – commandes de base</a:t>
            </a:r>
            <a:endParaRPr lang="en-US" dirty="0">
              <a:latin typeface="Patua One" panose="02000000000000000000" pitchFamily="50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08050" y="1690688"/>
            <a:ext cx="10337800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4400" dirty="0">
                <a:latin typeface="Consolas" panose="020B0609020204030204" pitchFamily="49" charset="0"/>
              </a:rPr>
              <a:t>git </a:t>
            </a:r>
            <a:r>
              <a:rPr lang="fr-BE" sz="4400" dirty="0" err="1">
                <a:latin typeface="Consolas" panose="020B0609020204030204" pitchFamily="49" charset="0"/>
              </a:rPr>
              <a:t>add</a:t>
            </a:r>
            <a:r>
              <a:rPr lang="fr-BE" sz="4400" dirty="0">
                <a:latin typeface="Consolas" panose="020B0609020204030204" pitchFamily="49" charset="0"/>
              </a:rPr>
              <a:t> --all</a:t>
            </a:r>
          </a:p>
          <a:p>
            <a:r>
              <a:rPr lang="fr-BE" sz="3600" dirty="0">
                <a:solidFill>
                  <a:schemeClr val="accent6"/>
                </a:solidFill>
              </a:rPr>
              <a:t>// tient compte de toutes les modifications pour les ajouter au futur commit</a:t>
            </a:r>
          </a:p>
          <a:p>
            <a:endParaRPr lang="fr-BE" sz="3600" dirty="0">
              <a:solidFill>
                <a:schemeClr val="accent6"/>
              </a:solidFill>
            </a:endParaRPr>
          </a:p>
          <a:p>
            <a:r>
              <a:rPr lang="fr-BE" sz="4400" dirty="0"/>
              <a:t>git commit –m ‘‘mon super commentaire’’</a:t>
            </a:r>
          </a:p>
          <a:p>
            <a:r>
              <a:rPr lang="fr-BE" sz="3600" dirty="0">
                <a:solidFill>
                  <a:schemeClr val="accent6"/>
                </a:solidFill>
              </a:rPr>
              <a:t>// commit les changements avec un commentaire</a:t>
            </a:r>
          </a:p>
        </p:txBody>
      </p:sp>
    </p:spTree>
    <p:extLst>
      <p:ext uri="{BB962C8B-B14F-4D97-AF65-F5344CB8AC3E}">
        <p14:creationId xmlns:p14="http://schemas.microsoft.com/office/powerpoint/2010/main" val="40068371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>
                <a:latin typeface="Patua One" panose="02000000000000000000" pitchFamily="50" charset="0"/>
              </a:rPr>
              <a:t>Git – commandes de base</a:t>
            </a:r>
            <a:endParaRPr lang="en-US" dirty="0">
              <a:latin typeface="Patua One" panose="02000000000000000000" pitchFamily="50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08050" y="1690688"/>
            <a:ext cx="1033780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4400" dirty="0">
                <a:latin typeface="Consolas" panose="020B0609020204030204" pitchFamily="49" charset="0"/>
              </a:rPr>
              <a:t>git push</a:t>
            </a:r>
            <a:endParaRPr lang="fr-BE" sz="4400" i="1" dirty="0">
              <a:latin typeface="Consolas" panose="020B0609020204030204" pitchFamily="49" charset="0"/>
            </a:endParaRPr>
          </a:p>
          <a:p>
            <a:r>
              <a:rPr lang="fr-BE" sz="3600" dirty="0">
                <a:solidFill>
                  <a:schemeClr val="accent6"/>
                </a:solidFill>
              </a:rPr>
              <a:t>// envoi les commit locaux sur la branche </a:t>
            </a:r>
            <a:r>
              <a:rPr lang="fr-BE" sz="3600" dirty="0" err="1">
                <a:solidFill>
                  <a:schemeClr val="accent6"/>
                </a:solidFill>
              </a:rPr>
              <a:t>remote</a:t>
            </a:r>
            <a:r>
              <a:rPr lang="fr-BE" sz="3600" dirty="0">
                <a:solidFill>
                  <a:schemeClr val="accent6"/>
                </a:solidFill>
              </a:rPr>
              <a:t> correspondante</a:t>
            </a:r>
          </a:p>
          <a:p>
            <a:endParaRPr lang="fr-BE" sz="2800" i="1" dirty="0">
              <a:solidFill>
                <a:schemeClr val="accent6"/>
              </a:solidFill>
            </a:endParaRPr>
          </a:p>
          <a:p>
            <a:r>
              <a:rPr lang="fr-BE" sz="2800" dirty="0">
                <a:solidFill>
                  <a:schemeClr val="accent6"/>
                </a:solidFill>
                <a:latin typeface="Consolas" panose="020B0609020204030204" pitchFamily="49" charset="0"/>
              </a:rPr>
              <a:t>git push </a:t>
            </a:r>
            <a:r>
              <a:rPr lang="fr-BE" sz="2800" i="1" dirty="0" err="1">
                <a:solidFill>
                  <a:schemeClr val="accent6"/>
                </a:solidFill>
                <a:latin typeface="Consolas" panose="020B0609020204030204" pitchFamily="49" charset="0"/>
              </a:rPr>
              <a:t>remote</a:t>
            </a:r>
            <a:r>
              <a:rPr lang="fr-BE" sz="2800" i="1" dirty="0">
                <a:solidFill>
                  <a:schemeClr val="accent6"/>
                </a:solidFill>
                <a:latin typeface="Consolas" panose="020B0609020204030204" pitchFamily="49" charset="0"/>
              </a:rPr>
              <a:t> </a:t>
            </a:r>
            <a:r>
              <a:rPr lang="fr-BE" sz="2800" i="1" dirty="0" err="1">
                <a:solidFill>
                  <a:schemeClr val="accent6"/>
                </a:solidFill>
                <a:latin typeface="Consolas" panose="020B0609020204030204" pitchFamily="49" charset="0"/>
              </a:rPr>
              <a:t>branch</a:t>
            </a:r>
            <a:endParaRPr lang="fr-BE" sz="2800" i="1" dirty="0">
              <a:solidFill>
                <a:schemeClr val="accent6"/>
              </a:solidFill>
              <a:latin typeface="Consolas" panose="020B0609020204030204" pitchFamily="49" charset="0"/>
            </a:endParaRPr>
          </a:p>
          <a:p>
            <a:r>
              <a:rPr lang="fr-BE" sz="2800" dirty="0">
                <a:solidFill>
                  <a:schemeClr val="accent6"/>
                </a:solidFill>
                <a:latin typeface="Consolas" panose="020B0609020204030204" pitchFamily="49" charset="0"/>
              </a:rPr>
              <a:t>Ex: git push </a:t>
            </a:r>
            <a:r>
              <a:rPr lang="fr-BE" sz="2800" i="1" dirty="0" err="1">
                <a:solidFill>
                  <a:schemeClr val="accent6"/>
                </a:solidFill>
                <a:latin typeface="Consolas" panose="020B0609020204030204" pitchFamily="49" charset="0"/>
              </a:rPr>
              <a:t>origin</a:t>
            </a:r>
            <a:r>
              <a:rPr lang="fr-BE" sz="2800" i="1" dirty="0">
                <a:solidFill>
                  <a:schemeClr val="accent6"/>
                </a:solidFill>
                <a:latin typeface="Consolas" panose="020B0609020204030204" pitchFamily="49" charset="0"/>
              </a:rPr>
              <a:t> </a:t>
            </a:r>
            <a:r>
              <a:rPr lang="fr-BE" sz="2800" i="1" dirty="0" err="1">
                <a:solidFill>
                  <a:schemeClr val="accent6"/>
                </a:solidFill>
                <a:latin typeface="Consolas" panose="020B0609020204030204" pitchFamily="49" charset="0"/>
              </a:rPr>
              <a:t>develop</a:t>
            </a:r>
            <a:endParaRPr lang="fr-BE" sz="2800" i="1" dirty="0">
              <a:solidFill>
                <a:schemeClr val="accent6"/>
              </a:solidFill>
              <a:latin typeface="Consolas" panose="020B0609020204030204" pitchFamily="49" charset="0"/>
            </a:endParaRPr>
          </a:p>
          <a:p>
            <a:endParaRPr lang="fr-BE" sz="2800" i="1" dirty="0">
              <a:solidFill>
                <a:schemeClr val="accent6"/>
              </a:solidFill>
              <a:latin typeface="Consolas" panose="020B0609020204030204" pitchFamily="49" charset="0"/>
            </a:endParaRPr>
          </a:p>
          <a:p>
            <a:r>
              <a:rPr lang="fr-BE" sz="3600" dirty="0">
                <a:latin typeface="Calibri (body)"/>
              </a:rPr>
              <a:t>Si de nouveaux </a:t>
            </a:r>
            <a:r>
              <a:rPr lang="fr-BE" sz="3600" dirty="0" err="1">
                <a:latin typeface="Calibri (body)"/>
              </a:rPr>
              <a:t>commits</a:t>
            </a:r>
            <a:r>
              <a:rPr lang="fr-BE" sz="3600" dirty="0">
                <a:latin typeface="Calibri (body)"/>
              </a:rPr>
              <a:t> existent sur la branche </a:t>
            </a:r>
            <a:r>
              <a:rPr lang="fr-BE" sz="3600" dirty="0" err="1">
                <a:latin typeface="Calibri (body)"/>
              </a:rPr>
              <a:t>remote</a:t>
            </a:r>
            <a:r>
              <a:rPr lang="fr-BE" sz="3600" dirty="0">
                <a:latin typeface="Calibri (body)"/>
              </a:rPr>
              <a:t>, il faut d’abord </a:t>
            </a:r>
            <a:r>
              <a:rPr lang="fr-BE" sz="3600" b="1" dirty="0">
                <a:latin typeface="Calibri (body)"/>
              </a:rPr>
              <a:t>pull</a:t>
            </a:r>
            <a:r>
              <a:rPr lang="fr-BE" sz="3600" dirty="0">
                <a:latin typeface="Calibri (body)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441744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>
                <a:latin typeface="Patua One" panose="02000000000000000000" pitchFamily="50" charset="0"/>
              </a:rPr>
              <a:t>Git – commandes de base</a:t>
            </a:r>
            <a:endParaRPr lang="en-US" dirty="0">
              <a:latin typeface="Patua One" panose="02000000000000000000" pitchFamily="50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08050" y="1690688"/>
            <a:ext cx="103378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4400" dirty="0">
                <a:latin typeface="Consolas" panose="020B0609020204030204" pitchFamily="49" charset="0"/>
              </a:rPr>
              <a:t>git pull</a:t>
            </a:r>
          </a:p>
          <a:p>
            <a:r>
              <a:rPr lang="fr-BE" sz="3600" dirty="0">
                <a:solidFill>
                  <a:schemeClr val="accent6"/>
                </a:solidFill>
              </a:rPr>
              <a:t>// récupère les derniers commit de la branche en cours et tente de </a:t>
            </a:r>
            <a:r>
              <a:rPr lang="fr-BE" sz="3600" dirty="0" err="1">
                <a:solidFill>
                  <a:schemeClr val="accent6"/>
                </a:solidFill>
              </a:rPr>
              <a:t>merger</a:t>
            </a:r>
            <a:r>
              <a:rPr lang="fr-BE" sz="3600" dirty="0">
                <a:solidFill>
                  <a:schemeClr val="accent6"/>
                </a:solidFill>
              </a:rPr>
              <a:t> (un conflit peut avoir lieu)</a:t>
            </a:r>
          </a:p>
          <a:p>
            <a:endParaRPr lang="fr-BE" sz="3600" dirty="0">
              <a:solidFill>
                <a:schemeClr val="accent6"/>
              </a:solidFill>
            </a:endParaRPr>
          </a:p>
          <a:p>
            <a:r>
              <a:rPr lang="fr-BE" sz="3600" dirty="0"/>
              <a:t>S’il est nécessaire de résoudre un conflit, Visual Studio vous aidera.</a:t>
            </a:r>
            <a:endParaRPr lang="fr-BE" sz="3600" i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71074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>
                <a:latin typeface="Patua One" panose="02000000000000000000" pitchFamily="50" charset="0"/>
              </a:rPr>
              <a:t>Git – conflits </a:t>
            </a:r>
            <a:endParaRPr lang="en-US" dirty="0">
              <a:latin typeface="Patua One" panose="02000000000000000000" pitchFamily="50" charset="0"/>
            </a:endParaRPr>
          </a:p>
        </p:txBody>
      </p:sp>
      <p:pic>
        <p:nvPicPr>
          <p:cNvPr id="2050" name="Picture 2" descr="Résultat de recherche d'images pour &quot;git conflit&quot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747" y="3179763"/>
            <a:ext cx="3609975" cy="2581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Résultat de recherche d'images pour &quot;git conflit&quot;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4325" y="1845733"/>
            <a:ext cx="4486275" cy="4371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929746" y="1845733"/>
            <a:ext cx="37438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3600" dirty="0"/>
              <a:t>Éditeur de texte :</a:t>
            </a:r>
            <a:endParaRPr lang="en-US" sz="3600" dirty="0"/>
          </a:p>
        </p:txBody>
      </p:sp>
      <p:sp>
        <p:nvSpPr>
          <p:cNvPr id="7" name="TextBox 6"/>
          <p:cNvSpPr txBox="1"/>
          <p:nvPr/>
        </p:nvSpPr>
        <p:spPr>
          <a:xfrm>
            <a:off x="7144279" y="876345"/>
            <a:ext cx="37438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3600" dirty="0"/>
              <a:t>Visual Studio :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735453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>
                <a:latin typeface="Patua One" panose="02000000000000000000" pitchFamily="50" charset="0"/>
              </a:rPr>
              <a:t>Git – conflits </a:t>
            </a:r>
            <a:endParaRPr lang="en-US" dirty="0">
              <a:latin typeface="Patua One" panose="02000000000000000000" pitchFamily="50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08050" y="1690688"/>
            <a:ext cx="103378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Tx/>
              <a:buChar char="-"/>
            </a:pPr>
            <a:r>
              <a:rPr lang="fr-BE" sz="4400" dirty="0">
                <a:latin typeface="Calibri (body)"/>
              </a:rPr>
              <a:t>Utiliser le </a:t>
            </a:r>
            <a:r>
              <a:rPr lang="fr-BE" sz="4400" dirty="0" err="1">
                <a:latin typeface="Calibri (body)"/>
              </a:rPr>
              <a:t>tool</a:t>
            </a:r>
            <a:r>
              <a:rPr lang="fr-BE" sz="4400" dirty="0">
                <a:latin typeface="Calibri (body)"/>
              </a:rPr>
              <a:t> de </a:t>
            </a:r>
            <a:r>
              <a:rPr lang="fr-BE" sz="4400" dirty="0" err="1">
                <a:latin typeface="Calibri (body)"/>
              </a:rPr>
              <a:t>merge</a:t>
            </a:r>
            <a:r>
              <a:rPr lang="fr-BE" sz="4400" dirty="0">
                <a:latin typeface="Calibri (body)"/>
              </a:rPr>
              <a:t> de Visual Studio</a:t>
            </a:r>
          </a:p>
          <a:p>
            <a:pPr marL="571500" indent="-571500">
              <a:buFontTx/>
              <a:buChar char="-"/>
            </a:pPr>
            <a:r>
              <a:rPr lang="fr-BE" sz="4400" dirty="0" err="1">
                <a:latin typeface="Calibri (body)"/>
              </a:rPr>
              <a:t>Keep</a:t>
            </a:r>
            <a:r>
              <a:rPr lang="fr-BE" sz="4400" dirty="0">
                <a:latin typeface="Calibri (body)"/>
              </a:rPr>
              <a:t> </a:t>
            </a:r>
            <a:r>
              <a:rPr lang="fr-BE" sz="4400" b="1" i="1" dirty="0">
                <a:latin typeface="Calibri (body)"/>
              </a:rPr>
              <a:t>local</a:t>
            </a:r>
            <a:r>
              <a:rPr lang="fr-BE" sz="4400" dirty="0">
                <a:latin typeface="Calibri (body)"/>
              </a:rPr>
              <a:t> (la votre) ou </a:t>
            </a:r>
            <a:r>
              <a:rPr lang="fr-BE" sz="4400" b="1" i="1" dirty="0" err="1">
                <a:latin typeface="Calibri (body)"/>
              </a:rPr>
              <a:t>remote</a:t>
            </a:r>
            <a:r>
              <a:rPr lang="fr-BE" sz="4400" b="1" i="1" dirty="0">
                <a:latin typeface="Calibri (body)"/>
              </a:rPr>
              <a:t> </a:t>
            </a:r>
            <a:r>
              <a:rPr lang="fr-BE" sz="4400" dirty="0">
                <a:latin typeface="Calibri (body)"/>
              </a:rPr>
              <a:t>(serveur)</a:t>
            </a:r>
          </a:p>
          <a:p>
            <a:pPr marL="571500" indent="-571500">
              <a:buFontTx/>
              <a:buChar char="-"/>
            </a:pPr>
            <a:endParaRPr lang="fr-BE" sz="4400" b="1" i="1" dirty="0">
              <a:latin typeface="Calibri (body)"/>
            </a:endParaRPr>
          </a:p>
          <a:p>
            <a:pPr marL="571500" indent="-571500">
              <a:buFontTx/>
              <a:buChar char="-"/>
            </a:pPr>
            <a:r>
              <a:rPr lang="fr-BE" sz="4400" dirty="0">
                <a:latin typeface="Calibri (body)"/>
              </a:rPr>
              <a:t>Garder en tête que ce n’est que du texte.</a:t>
            </a:r>
          </a:p>
          <a:p>
            <a:pPr marL="571500" indent="-571500">
              <a:buFontTx/>
              <a:buChar char="-"/>
            </a:pPr>
            <a:r>
              <a:rPr lang="fr-BE" sz="4400" dirty="0">
                <a:latin typeface="Calibri (body)"/>
              </a:rPr>
              <a:t>Si vous </a:t>
            </a:r>
            <a:r>
              <a:rPr lang="fr-BE" sz="4400" b="1" dirty="0">
                <a:latin typeface="Calibri (body)"/>
              </a:rPr>
              <a:t>ajoutez ou supprimez des fichiers</a:t>
            </a:r>
            <a:r>
              <a:rPr lang="fr-BE" sz="4400" dirty="0">
                <a:latin typeface="Calibri (body)"/>
              </a:rPr>
              <a:t>, risque de conflit dans le </a:t>
            </a:r>
            <a:r>
              <a:rPr lang="fr-BE" sz="4400" b="1" dirty="0">
                <a:latin typeface="Calibri (body)"/>
              </a:rPr>
              <a:t>*.</a:t>
            </a:r>
            <a:r>
              <a:rPr lang="fr-BE" sz="4400" b="1" dirty="0" err="1">
                <a:latin typeface="Calibri (body)"/>
              </a:rPr>
              <a:t>sln</a:t>
            </a:r>
            <a:r>
              <a:rPr lang="fr-BE" sz="4400" dirty="0">
                <a:latin typeface="Calibri (body)"/>
              </a:rPr>
              <a:t> (</a:t>
            </a:r>
            <a:r>
              <a:rPr lang="fr-BE" sz="4400" b="1" i="1" dirty="0">
                <a:latin typeface="Calibri (body)"/>
              </a:rPr>
              <a:t>Solution</a:t>
            </a:r>
            <a:r>
              <a:rPr lang="fr-BE" sz="4400" dirty="0">
                <a:latin typeface="Calibri (body)"/>
              </a:rPr>
              <a:t>)</a:t>
            </a:r>
            <a:endParaRPr lang="fr-BE" sz="3600" dirty="0">
              <a:latin typeface="Calibri (body)"/>
            </a:endParaRPr>
          </a:p>
        </p:txBody>
      </p:sp>
    </p:spTree>
    <p:extLst>
      <p:ext uri="{BB962C8B-B14F-4D97-AF65-F5344CB8AC3E}">
        <p14:creationId xmlns:p14="http://schemas.microsoft.com/office/powerpoint/2010/main" val="17150101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>
                <a:latin typeface="Patua One" panose="02000000000000000000" pitchFamily="50" charset="0"/>
              </a:rPr>
              <a:t>Git – Visual Studio Team Explorer</a:t>
            </a:r>
            <a:endParaRPr lang="en-US" dirty="0">
              <a:latin typeface="Patua One" panose="02000000000000000000" pitchFamily="50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08050" y="1690688"/>
            <a:ext cx="609110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3600" dirty="0">
                <a:latin typeface="Calibri (body)"/>
              </a:rPr>
              <a:t>La fonction </a:t>
            </a:r>
            <a:r>
              <a:rPr lang="fr-BE" sz="3600" b="1" dirty="0" err="1">
                <a:latin typeface="Calibri (body)"/>
              </a:rPr>
              <a:t>Sync</a:t>
            </a:r>
            <a:r>
              <a:rPr lang="fr-BE" sz="3600" dirty="0">
                <a:latin typeface="Calibri (body)"/>
              </a:rPr>
              <a:t> permet de faire un </a:t>
            </a:r>
            <a:r>
              <a:rPr lang="fr-BE" sz="3600" b="1" dirty="0">
                <a:latin typeface="Calibri (body)"/>
              </a:rPr>
              <a:t>Pull </a:t>
            </a:r>
            <a:r>
              <a:rPr lang="fr-BE" sz="3600" dirty="0">
                <a:latin typeface="Calibri (body)"/>
              </a:rPr>
              <a:t>suivi d’un </a:t>
            </a:r>
            <a:r>
              <a:rPr lang="fr-BE" sz="3600" b="1" dirty="0">
                <a:latin typeface="Calibri (body)"/>
              </a:rPr>
              <a:t>Push</a:t>
            </a:r>
            <a:r>
              <a:rPr lang="fr-BE" sz="3600" dirty="0">
                <a:latin typeface="Calibri (body)"/>
              </a:rPr>
              <a:t> sur la branche courante. </a:t>
            </a:r>
          </a:p>
          <a:p>
            <a:endParaRPr lang="fr-BE" sz="3600" b="1" dirty="0">
              <a:latin typeface="Calibri (body)"/>
            </a:endParaRPr>
          </a:p>
          <a:p>
            <a:r>
              <a:rPr lang="fr-BE" sz="3600" dirty="0">
                <a:latin typeface="Calibri (body)"/>
              </a:rPr>
              <a:t>Si un </a:t>
            </a:r>
            <a:r>
              <a:rPr lang="fr-BE" sz="3600" b="1" dirty="0">
                <a:latin typeface="Calibri (body)"/>
              </a:rPr>
              <a:t>conflit</a:t>
            </a:r>
            <a:r>
              <a:rPr lang="fr-BE" sz="3600" dirty="0">
                <a:latin typeface="Calibri (body)"/>
              </a:rPr>
              <a:t> survient, il faudra le traiter, </a:t>
            </a:r>
            <a:r>
              <a:rPr lang="fr-BE" sz="3600" b="1" dirty="0">
                <a:latin typeface="Calibri (body)"/>
              </a:rPr>
              <a:t>faire un commit </a:t>
            </a:r>
            <a:r>
              <a:rPr lang="fr-BE" sz="3600" dirty="0">
                <a:latin typeface="Calibri (body)"/>
              </a:rPr>
              <a:t>des modifications, et </a:t>
            </a:r>
            <a:r>
              <a:rPr lang="fr-BE" sz="3600" b="1" dirty="0" err="1">
                <a:latin typeface="Calibri (body)"/>
              </a:rPr>
              <a:t>pusher</a:t>
            </a:r>
            <a:r>
              <a:rPr lang="fr-BE" sz="3600" dirty="0">
                <a:latin typeface="Calibri (body)"/>
              </a:rPr>
              <a:t> les </a:t>
            </a:r>
            <a:r>
              <a:rPr lang="fr-BE" sz="3600" dirty="0" err="1">
                <a:latin typeface="Calibri (body)"/>
              </a:rPr>
              <a:t>commits</a:t>
            </a:r>
            <a:r>
              <a:rPr lang="fr-BE" sz="3600" dirty="0">
                <a:latin typeface="Calibri (body)"/>
              </a:rPr>
              <a:t>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9158" y="1709973"/>
            <a:ext cx="5029200" cy="430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1012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>
                <a:latin typeface="Patua One" panose="02000000000000000000" pitchFamily="50" charset="0"/>
              </a:rPr>
              <a:t>Git – nouvelle branche</a:t>
            </a:r>
            <a:endParaRPr lang="en-US" dirty="0">
              <a:latin typeface="Patua One" panose="02000000000000000000" pitchFamily="50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08050" y="1690688"/>
            <a:ext cx="103378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4000" dirty="0">
                <a:latin typeface="Consolas" panose="020B0609020204030204" pitchFamily="49" charset="0"/>
              </a:rPr>
              <a:t>git </a:t>
            </a:r>
            <a:r>
              <a:rPr lang="fr-BE" sz="4000">
                <a:latin typeface="Consolas" panose="020B0609020204030204" pitchFamily="49" charset="0"/>
              </a:rPr>
              <a:t>checkout </a:t>
            </a:r>
            <a:r>
              <a:rPr lang="fr-BE" sz="4000" b="1" dirty="0">
                <a:latin typeface="Consolas" panose="020B0609020204030204" pitchFamily="49" charset="0"/>
              </a:rPr>
              <a:t>–b </a:t>
            </a:r>
            <a:r>
              <a:rPr lang="fr-BE" sz="4000" dirty="0" err="1">
                <a:latin typeface="Consolas" panose="020B0609020204030204" pitchFamily="49" charset="0"/>
              </a:rPr>
              <a:t>feature</a:t>
            </a:r>
            <a:r>
              <a:rPr lang="fr-BE" sz="4000" dirty="0">
                <a:latin typeface="Consolas" panose="020B0609020204030204" pitchFamily="49" charset="0"/>
              </a:rPr>
              <a:t>/my-</a:t>
            </a:r>
            <a:r>
              <a:rPr lang="fr-BE" sz="4000" dirty="0" err="1">
                <a:latin typeface="Consolas" panose="020B0609020204030204" pitchFamily="49" charset="0"/>
              </a:rPr>
              <a:t>feature</a:t>
            </a:r>
            <a:endParaRPr lang="fr-BE" sz="4000" dirty="0">
              <a:latin typeface="Consolas" panose="020B0609020204030204" pitchFamily="49" charset="0"/>
            </a:endParaRPr>
          </a:p>
          <a:p>
            <a:r>
              <a:rPr lang="fr-BE" sz="3200" dirty="0">
                <a:solidFill>
                  <a:schemeClr val="accent6"/>
                </a:solidFill>
                <a:latin typeface="Calibri (body)"/>
              </a:rPr>
              <a:t>// Démarre une nouvelle branche</a:t>
            </a:r>
          </a:p>
          <a:p>
            <a:endParaRPr lang="fr-BE" sz="3200" dirty="0">
              <a:solidFill>
                <a:schemeClr val="accent6"/>
              </a:solidFill>
            </a:endParaRPr>
          </a:p>
          <a:p>
            <a:r>
              <a:rPr lang="fr-BE" sz="3200" dirty="0"/>
              <a:t>Si des fichiers sont en cours de modifications, ils restent dans leur état modifié, et pourront être comités sur la nouvelle branche.</a:t>
            </a:r>
            <a:r>
              <a:rPr lang="fr-BE" sz="3200" dirty="0">
                <a:solidFill>
                  <a:schemeClr val="accent6"/>
                </a:solidFill>
              </a:rPr>
              <a:t> </a:t>
            </a:r>
          </a:p>
          <a:p>
            <a:endParaRPr lang="fr-BE" sz="3200" dirty="0">
              <a:solidFill>
                <a:schemeClr val="accent6"/>
              </a:solidFill>
            </a:endParaRPr>
          </a:p>
          <a:p>
            <a:r>
              <a:rPr lang="fr-BE" sz="3200" dirty="0">
                <a:latin typeface="Consolas" panose="020B0609020204030204" pitchFamily="49" charset="0"/>
              </a:rPr>
              <a:t>git </a:t>
            </a:r>
            <a:r>
              <a:rPr lang="fr-BE" sz="3200" dirty="0" err="1">
                <a:latin typeface="Consolas" panose="020B0609020204030204" pitchFamily="49" charset="0"/>
              </a:rPr>
              <a:t>branch</a:t>
            </a:r>
            <a:r>
              <a:rPr lang="fr-BE" sz="3200" dirty="0">
                <a:latin typeface="Consolas" panose="020B0609020204030204" pitchFamily="49" charset="0"/>
              </a:rPr>
              <a:t> </a:t>
            </a:r>
            <a:r>
              <a:rPr lang="fr-BE" sz="3200" b="1" dirty="0">
                <a:latin typeface="Consolas" panose="020B0609020204030204" pitchFamily="49" charset="0"/>
              </a:rPr>
              <a:t>–d </a:t>
            </a:r>
            <a:r>
              <a:rPr lang="fr-BE" sz="3200" dirty="0" err="1">
                <a:latin typeface="Consolas" panose="020B0609020204030204" pitchFamily="49" charset="0"/>
              </a:rPr>
              <a:t>feature</a:t>
            </a:r>
            <a:r>
              <a:rPr lang="fr-BE" sz="3200" dirty="0">
                <a:latin typeface="Consolas" panose="020B0609020204030204" pitchFamily="49" charset="0"/>
              </a:rPr>
              <a:t>/my-</a:t>
            </a:r>
            <a:r>
              <a:rPr lang="fr-BE" sz="3200" dirty="0" err="1">
                <a:latin typeface="Consolas" panose="020B0609020204030204" pitchFamily="49" charset="0"/>
              </a:rPr>
              <a:t>feature</a:t>
            </a:r>
            <a:endParaRPr lang="fr-BE" sz="3200" dirty="0">
              <a:latin typeface="Consolas" panose="020B0609020204030204" pitchFamily="49" charset="0"/>
            </a:endParaRPr>
          </a:p>
          <a:p>
            <a:r>
              <a:rPr lang="fr-BE" sz="2400" dirty="0">
                <a:solidFill>
                  <a:schemeClr val="accent6"/>
                </a:solidFill>
                <a:latin typeface="Calibri (body)"/>
              </a:rPr>
              <a:t>// Supprime la branche</a:t>
            </a:r>
            <a:endParaRPr lang="fr-BE" sz="32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63196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>
                <a:latin typeface="Patua One" panose="02000000000000000000" pitchFamily="50" charset="0"/>
              </a:rPr>
              <a:t>Adrien Clerbois</a:t>
            </a:r>
            <a:endParaRPr lang="en-US" dirty="0">
              <a:latin typeface="Patua One" panose="02000000000000000000" pitchFamily="50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BE" sz="2200" b="1" dirty="0"/>
              <a:t>Stagiaire </a:t>
            </a:r>
            <a:r>
              <a:rPr lang="fr-BE" sz="2200" dirty="0"/>
              <a:t>chez Cofely Service Airport Services</a:t>
            </a:r>
            <a:endParaRPr lang="fr-BE" sz="2200" b="1" dirty="0"/>
          </a:p>
          <a:p>
            <a:pPr marL="0" indent="0">
              <a:buNone/>
            </a:pPr>
            <a:r>
              <a:rPr lang="fr-BE" sz="2200" b="1" dirty="0"/>
              <a:t>Consultant</a:t>
            </a:r>
            <a:r>
              <a:rPr lang="fr-BE" sz="2200" dirty="0"/>
              <a:t> chez Trasys / NRB</a:t>
            </a:r>
          </a:p>
          <a:p>
            <a:pPr marL="0" indent="0">
              <a:buNone/>
            </a:pPr>
            <a:r>
              <a:rPr lang="fr-BE" b="1" dirty="0">
                <a:sym typeface="Wingdings" panose="05000000000000000000" pitchFamily="2" charset="2"/>
              </a:rPr>
              <a:t>Développeur </a:t>
            </a:r>
            <a:r>
              <a:rPr lang="fr-BE" dirty="0">
                <a:sym typeface="Wingdings" panose="05000000000000000000" pitchFamily="2" charset="2"/>
              </a:rPr>
              <a:t>chez Ingenico </a:t>
            </a:r>
            <a:r>
              <a:rPr lang="fr-BE" dirty="0" err="1">
                <a:sym typeface="Wingdings" panose="05000000000000000000" pitchFamily="2" charset="2"/>
              </a:rPr>
              <a:t>ePayments</a:t>
            </a:r>
            <a:endParaRPr lang="fr-BE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fr-BE" b="1" dirty="0">
                <a:latin typeface="Patua One" panose="02000000000000000000" pitchFamily="50" charset="0"/>
                <a:sym typeface="Wingdings" panose="05000000000000000000" pitchFamily="2" charset="2"/>
              </a:rPr>
              <a:t>Freelance</a:t>
            </a:r>
            <a:r>
              <a:rPr lang="fr-BE" dirty="0">
                <a:latin typeface="Patua One" panose="02000000000000000000" pitchFamily="50" charset="0"/>
                <a:sym typeface="Wingdings" panose="05000000000000000000" pitchFamily="2" charset="2"/>
              </a:rPr>
              <a:t> chez </a:t>
            </a:r>
            <a:r>
              <a:rPr lang="fr-BE" dirty="0" err="1">
                <a:latin typeface="Patua One" panose="02000000000000000000" pitchFamily="50" charset="0"/>
                <a:sym typeface="Wingdings" panose="05000000000000000000" pitchFamily="2" charset="2"/>
              </a:rPr>
              <a:t>AClerbois</a:t>
            </a:r>
            <a:endParaRPr lang="fr-BE" dirty="0">
              <a:latin typeface="Patua One" panose="02000000000000000000" pitchFamily="50" charset="0"/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fr-BE" b="1" dirty="0">
                <a:latin typeface="Patua One" panose="02000000000000000000" pitchFamily="50" charset="0"/>
                <a:sym typeface="Wingdings" panose="05000000000000000000" pitchFamily="2" charset="2"/>
              </a:rPr>
              <a:t>Microsoft</a:t>
            </a:r>
            <a:r>
              <a:rPr lang="fr-BE" dirty="0">
                <a:latin typeface="Patua One" panose="02000000000000000000" pitchFamily="50" charset="0"/>
                <a:sym typeface="Wingdings" panose="05000000000000000000" pitchFamily="2" charset="2"/>
              </a:rPr>
              <a:t> </a:t>
            </a:r>
            <a:r>
              <a:rPr lang="fr-BE" b="1" dirty="0">
                <a:latin typeface="Patua One" panose="02000000000000000000" pitchFamily="50" charset="0"/>
                <a:sym typeface="Wingdings" panose="05000000000000000000" pitchFamily="2" charset="2"/>
              </a:rPr>
              <a:t>MVP</a:t>
            </a:r>
            <a:endParaRPr lang="fr-BE" dirty="0">
              <a:latin typeface="Patua One" panose="02000000000000000000" pitchFamily="50" charset="0"/>
            </a:endParaRPr>
          </a:p>
          <a:p>
            <a:endParaRPr lang="fr-BE" dirty="0"/>
          </a:p>
          <a:p>
            <a:pPr marL="0" indent="0">
              <a:buNone/>
            </a:pPr>
            <a:r>
              <a:rPr lang="fr-BE" dirty="0"/>
              <a:t>Mail : </a:t>
            </a:r>
            <a:r>
              <a:rPr lang="fr-BE" dirty="0">
                <a:hlinkClick r:id="rId2"/>
              </a:rPr>
              <a:t>adrien@aclerbois.be</a:t>
            </a:r>
            <a:endParaRPr lang="fr-BE" dirty="0"/>
          </a:p>
          <a:p>
            <a:pPr marL="0" indent="0">
              <a:buNone/>
            </a:pPr>
            <a:r>
              <a:rPr lang="fr-BE" dirty="0"/>
              <a:t>Twitter : @</a:t>
            </a:r>
            <a:r>
              <a:rPr lang="fr-BE" dirty="0" err="1"/>
              <a:t>AClerbois</a:t>
            </a:r>
            <a:endParaRPr lang="fr-BE" dirty="0"/>
          </a:p>
          <a:p>
            <a:pPr marL="0" indent="0">
              <a:buNone/>
            </a:pPr>
            <a:endParaRPr lang="fr-BE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85391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>
                <a:latin typeface="Patua One" panose="02000000000000000000" pitchFamily="50" charset="0"/>
              </a:rPr>
              <a:t>Git – </a:t>
            </a:r>
            <a:r>
              <a:rPr lang="fr-BE" dirty="0" err="1">
                <a:latin typeface="Patua One" panose="02000000000000000000" pitchFamily="50" charset="0"/>
              </a:rPr>
              <a:t>merge</a:t>
            </a:r>
            <a:endParaRPr lang="en-US" dirty="0">
              <a:latin typeface="Patua One" panose="02000000000000000000" pitchFamily="50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08050" y="1690688"/>
            <a:ext cx="10337800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4000" dirty="0">
                <a:latin typeface="Calibri (body)"/>
              </a:rPr>
              <a:t>Intégrer une </a:t>
            </a:r>
            <a:r>
              <a:rPr lang="fr-BE" sz="4000" b="1" dirty="0" err="1">
                <a:latin typeface="Calibri (body)"/>
              </a:rPr>
              <a:t>feature</a:t>
            </a:r>
            <a:r>
              <a:rPr lang="fr-BE" sz="4000" b="1" dirty="0">
                <a:latin typeface="Calibri (body)"/>
              </a:rPr>
              <a:t> </a:t>
            </a:r>
            <a:r>
              <a:rPr lang="fr-BE" sz="4000" dirty="0">
                <a:latin typeface="Calibri (body)"/>
              </a:rPr>
              <a:t>dans </a:t>
            </a:r>
            <a:r>
              <a:rPr lang="fr-BE" sz="4000" b="1" dirty="0" err="1">
                <a:latin typeface="Calibri (body)"/>
              </a:rPr>
              <a:t>develop</a:t>
            </a:r>
            <a:r>
              <a:rPr lang="fr-BE" sz="4000" b="1" dirty="0">
                <a:latin typeface="Calibri (body)"/>
              </a:rPr>
              <a:t> </a:t>
            </a:r>
            <a:r>
              <a:rPr lang="fr-BE" sz="4000" dirty="0">
                <a:latin typeface="Calibri (body)"/>
              </a:rPr>
              <a:t>:</a:t>
            </a:r>
          </a:p>
          <a:p>
            <a:r>
              <a:rPr lang="fr-BE" sz="4000" dirty="0">
                <a:latin typeface="Consolas" panose="020B0609020204030204" pitchFamily="49" charset="0"/>
              </a:rPr>
              <a:t>git </a:t>
            </a:r>
            <a:r>
              <a:rPr lang="fr-BE" sz="4000" dirty="0" err="1">
                <a:latin typeface="Consolas" panose="020B0609020204030204" pitchFamily="49" charset="0"/>
              </a:rPr>
              <a:t>checkout</a:t>
            </a:r>
            <a:r>
              <a:rPr lang="fr-BE" sz="4000" dirty="0">
                <a:latin typeface="Consolas" panose="020B0609020204030204" pitchFamily="49" charset="0"/>
              </a:rPr>
              <a:t> </a:t>
            </a:r>
            <a:r>
              <a:rPr lang="fr-BE" sz="4000" dirty="0" err="1">
                <a:latin typeface="Consolas" panose="020B0609020204030204" pitchFamily="49" charset="0"/>
              </a:rPr>
              <a:t>develop</a:t>
            </a:r>
            <a:endParaRPr lang="fr-BE" sz="4000" dirty="0">
              <a:latin typeface="Consolas" panose="020B0609020204030204" pitchFamily="49" charset="0"/>
            </a:endParaRPr>
          </a:p>
          <a:p>
            <a:r>
              <a:rPr lang="fr-BE" sz="3200" dirty="0">
                <a:solidFill>
                  <a:schemeClr val="accent6"/>
                </a:solidFill>
                <a:latin typeface="Calibri (body)"/>
              </a:rPr>
              <a:t>// Se rendre sur </a:t>
            </a:r>
            <a:r>
              <a:rPr lang="fr-BE" sz="3200" dirty="0" err="1">
                <a:solidFill>
                  <a:schemeClr val="accent6"/>
                </a:solidFill>
                <a:latin typeface="Calibri (body)"/>
              </a:rPr>
              <a:t>develop</a:t>
            </a:r>
            <a:endParaRPr lang="fr-BE" sz="3200" dirty="0">
              <a:solidFill>
                <a:schemeClr val="accent6"/>
              </a:solidFill>
              <a:latin typeface="Calibri (body)"/>
            </a:endParaRPr>
          </a:p>
          <a:p>
            <a:endParaRPr lang="fr-BE" sz="3200" dirty="0">
              <a:solidFill>
                <a:schemeClr val="accent6"/>
              </a:solidFill>
              <a:latin typeface="Calibri (body)"/>
            </a:endParaRPr>
          </a:p>
          <a:p>
            <a:r>
              <a:rPr lang="fr-BE" sz="4000" dirty="0">
                <a:latin typeface="Consolas" panose="020B0609020204030204" pitchFamily="49" charset="0"/>
              </a:rPr>
              <a:t>git </a:t>
            </a:r>
            <a:r>
              <a:rPr lang="fr-BE" sz="4000" dirty="0" err="1">
                <a:latin typeface="Consolas" panose="020B0609020204030204" pitchFamily="49" charset="0"/>
              </a:rPr>
              <a:t>merge</a:t>
            </a:r>
            <a:r>
              <a:rPr lang="fr-BE" sz="4000" dirty="0">
                <a:latin typeface="Consolas" panose="020B0609020204030204" pitchFamily="49" charset="0"/>
              </a:rPr>
              <a:t> </a:t>
            </a:r>
            <a:r>
              <a:rPr lang="fr-BE" sz="4000" dirty="0" err="1">
                <a:latin typeface="Consolas" panose="020B0609020204030204" pitchFamily="49" charset="0"/>
              </a:rPr>
              <a:t>feature</a:t>
            </a:r>
            <a:r>
              <a:rPr lang="fr-BE" sz="4000" dirty="0">
                <a:latin typeface="Consolas" panose="020B0609020204030204" pitchFamily="49" charset="0"/>
              </a:rPr>
              <a:t>/my-</a:t>
            </a:r>
            <a:r>
              <a:rPr lang="fr-BE" sz="4000" dirty="0" err="1">
                <a:latin typeface="Consolas" panose="020B0609020204030204" pitchFamily="49" charset="0"/>
              </a:rPr>
              <a:t>feature</a:t>
            </a:r>
            <a:endParaRPr lang="fr-BE" sz="4000" dirty="0">
              <a:latin typeface="Consolas" panose="020B0609020204030204" pitchFamily="49" charset="0"/>
            </a:endParaRPr>
          </a:p>
          <a:p>
            <a:r>
              <a:rPr lang="fr-BE" sz="3200" dirty="0">
                <a:solidFill>
                  <a:schemeClr val="accent6"/>
                </a:solidFill>
                <a:latin typeface="Calibri (body)"/>
              </a:rPr>
              <a:t>// </a:t>
            </a:r>
            <a:r>
              <a:rPr lang="fr-BE" sz="3200" dirty="0" err="1">
                <a:solidFill>
                  <a:schemeClr val="accent6"/>
                </a:solidFill>
                <a:latin typeface="Calibri (body)"/>
              </a:rPr>
              <a:t>Merger</a:t>
            </a:r>
            <a:r>
              <a:rPr lang="fr-BE" sz="3200" dirty="0">
                <a:solidFill>
                  <a:schemeClr val="accent6"/>
                </a:solidFill>
                <a:latin typeface="Calibri (body)"/>
              </a:rPr>
              <a:t> tous les </a:t>
            </a:r>
            <a:r>
              <a:rPr lang="fr-BE" sz="3200" dirty="0" err="1">
                <a:solidFill>
                  <a:schemeClr val="accent6"/>
                </a:solidFill>
                <a:latin typeface="Calibri (body)"/>
              </a:rPr>
              <a:t>commits</a:t>
            </a:r>
            <a:r>
              <a:rPr lang="fr-BE" sz="3200" dirty="0">
                <a:solidFill>
                  <a:schemeClr val="accent6"/>
                </a:solidFill>
                <a:latin typeface="Calibri (body)"/>
              </a:rPr>
              <a:t> de my-</a:t>
            </a:r>
            <a:r>
              <a:rPr lang="fr-BE" sz="3200" dirty="0" err="1">
                <a:solidFill>
                  <a:schemeClr val="accent6"/>
                </a:solidFill>
                <a:latin typeface="Calibri (body)"/>
              </a:rPr>
              <a:t>feature</a:t>
            </a:r>
            <a:r>
              <a:rPr lang="fr-BE" sz="3200" dirty="0">
                <a:solidFill>
                  <a:schemeClr val="accent6"/>
                </a:solidFill>
                <a:latin typeface="Calibri (body)"/>
              </a:rPr>
              <a:t> dans </a:t>
            </a:r>
            <a:r>
              <a:rPr lang="fr-BE" sz="3200" dirty="0" err="1">
                <a:solidFill>
                  <a:schemeClr val="accent6"/>
                </a:solidFill>
                <a:latin typeface="Calibri (body)"/>
              </a:rPr>
              <a:t>develop</a:t>
            </a:r>
            <a:r>
              <a:rPr lang="fr-BE" sz="3200" dirty="0">
                <a:solidFill>
                  <a:schemeClr val="accent6"/>
                </a:solidFill>
                <a:latin typeface="Calibri (body)"/>
              </a:rPr>
              <a:t> </a:t>
            </a:r>
          </a:p>
          <a:p>
            <a:endParaRPr lang="fr-BE" sz="32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50827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>
                <a:latin typeface="Patua One" panose="02000000000000000000" pitchFamily="50" charset="0"/>
              </a:rPr>
              <a:t>Git – étiqueter des </a:t>
            </a:r>
            <a:r>
              <a:rPr lang="fr-BE" dirty="0" err="1">
                <a:latin typeface="Patua One" panose="02000000000000000000" pitchFamily="50" charset="0"/>
              </a:rPr>
              <a:t>commits</a:t>
            </a:r>
            <a:endParaRPr lang="en-US" dirty="0">
              <a:latin typeface="Patua One" panose="02000000000000000000" pitchFamily="50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08050" y="1690688"/>
            <a:ext cx="10337800" cy="458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4000" dirty="0">
                <a:latin typeface="Consolas" panose="020B0609020204030204" pitchFamily="49" charset="0"/>
              </a:rPr>
              <a:t>git tag v1.2.2</a:t>
            </a:r>
          </a:p>
          <a:p>
            <a:r>
              <a:rPr lang="fr-BE" sz="3200" dirty="0">
                <a:solidFill>
                  <a:schemeClr val="accent6"/>
                </a:solidFill>
              </a:rPr>
              <a:t>// ajout d’un tag sur le commit en cours</a:t>
            </a:r>
          </a:p>
          <a:p>
            <a:endParaRPr lang="fr-BE" sz="3200" dirty="0">
              <a:solidFill>
                <a:schemeClr val="accent6"/>
              </a:solidFill>
            </a:endParaRPr>
          </a:p>
          <a:p>
            <a:r>
              <a:rPr lang="fr-BE" sz="4000" dirty="0">
                <a:latin typeface="Consolas" panose="020B0609020204030204" pitchFamily="49" charset="0"/>
              </a:rPr>
              <a:t>git tag</a:t>
            </a:r>
          </a:p>
          <a:p>
            <a:r>
              <a:rPr lang="fr-BE" sz="3200" dirty="0">
                <a:solidFill>
                  <a:schemeClr val="accent6"/>
                </a:solidFill>
              </a:rPr>
              <a:t>// liste les tags</a:t>
            </a:r>
          </a:p>
          <a:p>
            <a:endParaRPr lang="fr-BE" sz="4000" dirty="0">
              <a:solidFill>
                <a:schemeClr val="accent6"/>
              </a:solidFill>
            </a:endParaRPr>
          </a:p>
          <a:p>
            <a:r>
              <a:rPr lang="fr-BE" sz="4000" dirty="0">
                <a:latin typeface="Consolas" panose="020B0609020204030204" pitchFamily="49" charset="0"/>
              </a:rPr>
              <a:t>git </a:t>
            </a:r>
            <a:r>
              <a:rPr lang="fr-BE" sz="4000" dirty="0" err="1">
                <a:latin typeface="Consolas" panose="020B0609020204030204" pitchFamily="49" charset="0"/>
              </a:rPr>
              <a:t>checkout</a:t>
            </a:r>
            <a:r>
              <a:rPr lang="fr-BE" sz="4000" dirty="0">
                <a:latin typeface="Consolas" panose="020B0609020204030204" pitchFamily="49" charset="0"/>
              </a:rPr>
              <a:t> tags/v1.2.2</a:t>
            </a:r>
          </a:p>
          <a:p>
            <a:r>
              <a:rPr lang="fr-BE" sz="3200" dirty="0">
                <a:solidFill>
                  <a:schemeClr val="accent6"/>
                </a:solidFill>
              </a:rPr>
              <a:t>// navigue vers le tag demandé</a:t>
            </a:r>
          </a:p>
        </p:txBody>
      </p:sp>
    </p:spTree>
    <p:extLst>
      <p:ext uri="{BB962C8B-B14F-4D97-AF65-F5344CB8AC3E}">
        <p14:creationId xmlns:p14="http://schemas.microsoft.com/office/powerpoint/2010/main" val="20960267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://nvie.com/img/merge-without-ff@2x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8118" y="584616"/>
            <a:ext cx="6399122" cy="5662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>
                <a:latin typeface="Patua One" panose="02000000000000000000" pitchFamily="50" charset="0"/>
              </a:rPr>
              <a:t>Git – single commit</a:t>
            </a:r>
            <a:endParaRPr lang="en-US" dirty="0">
              <a:latin typeface="Patua One" panose="02000000000000000000" pitchFamily="50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08050" y="1690688"/>
            <a:ext cx="635468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3200" dirty="0">
                <a:latin typeface="Consolas" panose="020B0609020204030204" pitchFamily="49" charset="0"/>
              </a:rPr>
              <a:t>git </a:t>
            </a:r>
            <a:r>
              <a:rPr lang="fr-BE" sz="3200" dirty="0" err="1">
                <a:latin typeface="Consolas" panose="020B0609020204030204" pitchFamily="49" charset="0"/>
              </a:rPr>
              <a:t>merge</a:t>
            </a:r>
            <a:r>
              <a:rPr lang="fr-BE" sz="3200" dirty="0">
                <a:latin typeface="Consolas" panose="020B0609020204030204" pitchFamily="49" charset="0"/>
              </a:rPr>
              <a:t> </a:t>
            </a:r>
            <a:r>
              <a:rPr lang="fr-BE" sz="3200" b="1" dirty="0">
                <a:latin typeface="Consolas" panose="020B0609020204030204" pitchFamily="49" charset="0"/>
              </a:rPr>
              <a:t>--no-</a:t>
            </a:r>
            <a:r>
              <a:rPr lang="fr-BE" sz="3200" b="1" dirty="0" err="1">
                <a:latin typeface="Consolas" panose="020B0609020204030204" pitchFamily="49" charset="0"/>
              </a:rPr>
              <a:t>ff</a:t>
            </a:r>
            <a:r>
              <a:rPr lang="fr-BE" sz="3200" b="1" dirty="0">
                <a:latin typeface="Consolas" panose="020B0609020204030204" pitchFamily="49" charset="0"/>
              </a:rPr>
              <a:t> </a:t>
            </a:r>
            <a:r>
              <a:rPr lang="fr-BE" sz="3200" dirty="0" err="1">
                <a:latin typeface="Consolas" panose="020B0609020204030204" pitchFamily="49" charset="0"/>
              </a:rPr>
              <a:t>mybranch</a:t>
            </a:r>
            <a:endParaRPr lang="fr-BE" sz="3200" dirty="0">
              <a:latin typeface="Consolas" panose="020B0609020204030204" pitchFamily="49" charset="0"/>
            </a:endParaRPr>
          </a:p>
          <a:p>
            <a:endParaRPr lang="fr-BE" sz="3200" dirty="0">
              <a:latin typeface="Consolas" panose="020B0609020204030204" pitchFamily="49" charset="0"/>
            </a:endParaRPr>
          </a:p>
          <a:p>
            <a:r>
              <a:rPr lang="fr-BE" sz="3200" dirty="0">
                <a:latin typeface="Calibri (body)"/>
              </a:rPr>
              <a:t>Transforme l’historique en </a:t>
            </a:r>
          </a:p>
          <a:p>
            <a:r>
              <a:rPr lang="fr-BE" sz="3200" dirty="0">
                <a:latin typeface="Calibri (body)"/>
              </a:rPr>
              <a:t>un seul commit.</a:t>
            </a:r>
          </a:p>
          <a:p>
            <a:endParaRPr lang="fr-BE" sz="3200" dirty="0">
              <a:latin typeface="Calibri (body)"/>
            </a:endParaRPr>
          </a:p>
          <a:p>
            <a:r>
              <a:rPr lang="fr-BE" sz="3200" dirty="0">
                <a:latin typeface="Calibri (body)"/>
              </a:rPr>
              <a:t>Avantage : plus facile de </a:t>
            </a:r>
            <a:r>
              <a:rPr lang="fr-BE" sz="3200" b="1" dirty="0" err="1">
                <a:latin typeface="Calibri (body)"/>
              </a:rPr>
              <a:t>revert</a:t>
            </a:r>
            <a:endParaRPr lang="fr-BE" sz="3200" b="1" dirty="0">
              <a:latin typeface="Calibri (body)"/>
            </a:endParaRPr>
          </a:p>
          <a:p>
            <a:r>
              <a:rPr lang="fr-BE" sz="3200" dirty="0">
                <a:latin typeface="Calibri (body)"/>
              </a:rPr>
              <a:t>une </a:t>
            </a:r>
            <a:r>
              <a:rPr lang="fr-BE" sz="3200" dirty="0" err="1">
                <a:latin typeface="Calibri (body)"/>
              </a:rPr>
              <a:t>feature</a:t>
            </a:r>
            <a:r>
              <a:rPr lang="fr-BE" sz="3200" dirty="0">
                <a:latin typeface="Calibri (body)"/>
              </a:rPr>
              <a:t> entière.</a:t>
            </a:r>
          </a:p>
          <a:p>
            <a:endParaRPr lang="fr-BE" sz="28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95516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F8D7D-8CDA-4028-9F32-621CDC0A2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Versioning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33817D-DC85-4FD7-AD13-7F13714DB5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4817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fr-BE" sz="7200" dirty="0"/>
              <a:t>1.2.3</a:t>
            </a:r>
          </a:p>
          <a:p>
            <a:pPr marL="0" indent="0" algn="ctr">
              <a:buNone/>
            </a:pPr>
            <a:endParaRPr lang="fr-BE" sz="1800" dirty="0"/>
          </a:p>
          <a:p>
            <a:pPr marL="0" indent="0">
              <a:buNone/>
            </a:pPr>
            <a:r>
              <a:rPr lang="fr-BE" dirty="0"/>
              <a:t>1 : 	Major version, incrémenter lorsque l’on créer un </a:t>
            </a:r>
            <a:r>
              <a:rPr lang="fr-BE" dirty="0" err="1"/>
              <a:t>breaking</a:t>
            </a:r>
            <a:r>
              <a:rPr lang="fr-BE" dirty="0"/>
              <a:t> 	change ou une version avec une nouveau </a:t>
            </a:r>
            <a:r>
              <a:rPr lang="fr-BE" dirty="0" err="1"/>
              <a:t>core</a:t>
            </a:r>
            <a:endParaRPr lang="fr-BE" dirty="0"/>
          </a:p>
          <a:p>
            <a:pPr marL="0" indent="0">
              <a:buNone/>
            </a:pPr>
            <a:r>
              <a:rPr lang="fr-BE" dirty="0"/>
              <a:t>2 : 	Minor version, incrémenter lorsque l’on ajoute de nouvelle 	fonctionnalité et que ça na pas cassé l’existant</a:t>
            </a:r>
          </a:p>
          <a:p>
            <a:pPr marL="0" indent="0">
              <a:buNone/>
            </a:pPr>
            <a:r>
              <a:rPr lang="fr-BE" dirty="0"/>
              <a:t>3 : 	Fix version, incrémenter lorsque l’on n’a pas ajouté une nouvelle 	fonctionnalité ni cassé l’existant mais que l’on a plutôt réparer 	quelque chose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422915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5563" y="885824"/>
            <a:ext cx="5426514" cy="2498725"/>
          </a:xfrm>
          <a:prstGeom prst="rect">
            <a:avLst/>
          </a:prstGeom>
        </p:spPr>
      </p:pic>
      <p:pic>
        <p:nvPicPr>
          <p:cNvPr id="4" name="Picture 2" descr="Résultat de recherche d'images pour &quot;visual studio 2015 logo&quot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2686" y="2187632"/>
            <a:ext cx="8766629" cy="2482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0512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Résultat de recherche d'images pour &quot;visual studio 2015 logo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01800"/>
            <a:ext cx="12192000" cy="3452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96068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>
                <a:latin typeface="Patua One" panose="02000000000000000000" pitchFamily="50" charset="0"/>
              </a:rPr>
              <a:t>VS – must know </a:t>
            </a:r>
            <a:r>
              <a:rPr lang="fr-BE" dirty="0" err="1">
                <a:latin typeface="Patua One" panose="02000000000000000000" pitchFamily="50" charset="0"/>
              </a:rPr>
              <a:t>shortcuts</a:t>
            </a:r>
            <a:endParaRPr lang="en-US" dirty="0">
              <a:latin typeface="Patua One" panose="02000000000000000000" pitchFamily="50" charset="0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6161204"/>
              </p:ext>
            </p:extLst>
          </p:nvPr>
        </p:nvGraphicFramePr>
        <p:xfrm>
          <a:off x="908050" y="1690688"/>
          <a:ext cx="10337800" cy="4450080"/>
        </p:xfrm>
        <a:graphic>
          <a:graphicData uri="http://schemas.openxmlformats.org/drawingml/2006/table">
            <a:tbl>
              <a:tblPr bandRow="1">
                <a:tableStyleId>{7E9639D4-E3E2-4D34-9284-5A2195B3D0D7}</a:tableStyleId>
              </a:tblPr>
              <a:tblGrid>
                <a:gridCol w="5168900">
                  <a:extLst>
                    <a:ext uri="{9D8B030D-6E8A-4147-A177-3AD203B41FA5}">
                      <a16:colId xmlns:a16="http://schemas.microsoft.com/office/drawing/2014/main" val="3875945345"/>
                    </a:ext>
                  </a:extLst>
                </a:gridCol>
                <a:gridCol w="5168900">
                  <a:extLst>
                    <a:ext uri="{9D8B030D-6E8A-4147-A177-3AD203B41FA5}">
                      <a16:colId xmlns:a16="http://schemas.microsoft.com/office/drawing/2014/main" val="3424049616"/>
                    </a:ext>
                  </a:extLst>
                </a:gridCol>
              </a:tblGrid>
              <a:tr h="504912">
                <a:tc>
                  <a:txBody>
                    <a:bodyPr/>
                    <a:lstStyle/>
                    <a:p>
                      <a:r>
                        <a:rPr lang="fr-BE" sz="2400" b="1" dirty="0">
                          <a:latin typeface="Consolas" panose="020B0609020204030204" pitchFamily="49" charset="0"/>
                        </a:rPr>
                        <a:t>Ctrl + K, Ctrl + C</a:t>
                      </a:r>
                      <a:endParaRPr lang="en-US" sz="24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2800" dirty="0"/>
                        <a:t>Commenter la sélection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2791951"/>
                  </a:ext>
                </a:extLst>
              </a:tr>
              <a:tr h="504912">
                <a:tc>
                  <a:txBody>
                    <a:bodyPr/>
                    <a:lstStyle/>
                    <a:p>
                      <a:r>
                        <a:rPr lang="fr-BE" sz="2400" b="1" dirty="0">
                          <a:latin typeface="Consolas" panose="020B0609020204030204" pitchFamily="49" charset="0"/>
                        </a:rPr>
                        <a:t>Ctrl + K, Ctrl + U </a:t>
                      </a:r>
                      <a:endParaRPr lang="en-US" sz="24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2800" dirty="0"/>
                        <a:t>Dé-commenter la sélection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5664390"/>
                  </a:ext>
                </a:extLst>
              </a:tr>
              <a:tr h="504912">
                <a:tc>
                  <a:txBody>
                    <a:bodyPr/>
                    <a:lstStyle/>
                    <a:p>
                      <a:r>
                        <a:rPr lang="fr-BE" sz="2400" b="1" dirty="0">
                          <a:latin typeface="Consolas" panose="020B0609020204030204" pitchFamily="49" charset="0"/>
                        </a:rPr>
                        <a:t>Ctrl + K, Ctrl + D</a:t>
                      </a:r>
                      <a:endParaRPr lang="en-US" sz="24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2800" dirty="0"/>
                        <a:t>Corriger l’indentation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0102079"/>
                  </a:ext>
                </a:extLst>
              </a:tr>
              <a:tr h="504912">
                <a:tc>
                  <a:txBody>
                    <a:bodyPr/>
                    <a:lstStyle/>
                    <a:p>
                      <a:r>
                        <a:rPr lang="fr-BE" sz="2400" b="1" dirty="0">
                          <a:latin typeface="Consolas" panose="020B0609020204030204" pitchFamily="49" charset="0"/>
                        </a:rPr>
                        <a:t>Ctrl + </a:t>
                      </a:r>
                      <a:r>
                        <a:rPr lang="fr-BE" sz="2400" b="1" dirty="0" err="1">
                          <a:latin typeface="Consolas" panose="020B0609020204030204" pitchFamily="49" charset="0"/>
                        </a:rPr>
                        <a:t>Space</a:t>
                      </a:r>
                      <a:r>
                        <a:rPr lang="fr-BE" sz="2400" b="1" dirty="0">
                          <a:latin typeface="Consolas" panose="020B0609020204030204" pitchFamily="49" charset="0"/>
                        </a:rPr>
                        <a:t> </a:t>
                      </a:r>
                      <a:endParaRPr lang="en-US" sz="24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2800" dirty="0"/>
                        <a:t>Ouvrir l’auto-complétion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5009408"/>
                  </a:ext>
                </a:extLst>
              </a:tr>
              <a:tr h="504912">
                <a:tc>
                  <a:txBody>
                    <a:bodyPr/>
                    <a:lstStyle/>
                    <a:p>
                      <a:r>
                        <a:rPr lang="fr-BE" sz="2400" b="1" dirty="0">
                          <a:latin typeface="Consolas" panose="020B0609020204030204" pitchFamily="49" charset="0"/>
                        </a:rPr>
                        <a:t>Ctrl + ; </a:t>
                      </a:r>
                      <a:endParaRPr lang="en-US" sz="24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2800" dirty="0"/>
                        <a:t>Ouvrir les </a:t>
                      </a:r>
                      <a:r>
                        <a:rPr lang="fr-BE" sz="2800" dirty="0" err="1"/>
                        <a:t>tips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4449202"/>
                  </a:ext>
                </a:extLst>
              </a:tr>
              <a:tr h="576118">
                <a:tc>
                  <a:txBody>
                    <a:bodyPr/>
                    <a:lstStyle/>
                    <a:p>
                      <a:r>
                        <a:rPr lang="fr-BE" sz="2400" b="1" dirty="0">
                          <a:latin typeface="Consolas" panose="020B0609020204030204" pitchFamily="49" charset="0"/>
                        </a:rPr>
                        <a:t>Alt + Shift + Arrow keys</a:t>
                      </a:r>
                      <a:br>
                        <a:rPr lang="fr-BE" sz="2400" b="1" dirty="0">
                          <a:latin typeface="Consolas" panose="020B0609020204030204" pitchFamily="49" charset="0"/>
                        </a:rPr>
                      </a:br>
                      <a:r>
                        <a:rPr lang="fr-BE" sz="2400" b="1" dirty="0">
                          <a:latin typeface="Consolas" panose="020B0609020204030204" pitchFamily="49" charset="0"/>
                        </a:rPr>
                        <a:t>Ctrl + Shift + Arrow keys</a:t>
                      </a:r>
                      <a:endParaRPr lang="en-US" sz="24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2800" dirty="0"/>
                        <a:t>Sélection de code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0344289"/>
                  </a:ext>
                </a:extLst>
              </a:tr>
              <a:tr h="504912">
                <a:tc>
                  <a:txBody>
                    <a:bodyPr/>
                    <a:lstStyle/>
                    <a:p>
                      <a:r>
                        <a:rPr lang="fr-BE" sz="2400" b="1" dirty="0">
                          <a:latin typeface="Consolas" panose="020B0609020204030204" pitchFamily="49" charset="0"/>
                        </a:rPr>
                        <a:t>F12</a:t>
                      </a:r>
                      <a:endParaRPr lang="en-US" sz="24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2800" dirty="0"/>
                        <a:t>Aller à la définition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2560812"/>
                  </a:ext>
                </a:extLst>
              </a:tr>
              <a:tr h="504912">
                <a:tc>
                  <a:txBody>
                    <a:bodyPr/>
                    <a:lstStyle/>
                    <a:p>
                      <a:r>
                        <a:rPr lang="fr-BE" sz="2400" b="1" dirty="0">
                          <a:latin typeface="Consolas" panose="020B0609020204030204" pitchFamily="49" charset="0"/>
                        </a:rPr>
                        <a:t>Shift + F12</a:t>
                      </a:r>
                      <a:endParaRPr lang="en-US" sz="24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2800" dirty="0"/>
                        <a:t>Trouver toutes les références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06356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34910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>
                <a:latin typeface="Patua One" panose="02000000000000000000" pitchFamily="50" charset="0"/>
              </a:rPr>
              <a:t>VS – </a:t>
            </a:r>
            <a:r>
              <a:rPr lang="fr-BE" dirty="0" err="1">
                <a:latin typeface="Patua One" panose="02000000000000000000" pitchFamily="50" charset="0"/>
              </a:rPr>
              <a:t>debug</a:t>
            </a:r>
            <a:endParaRPr lang="en-US" dirty="0">
              <a:latin typeface="Patua One" panose="02000000000000000000" pitchFamily="50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08050" y="1690688"/>
            <a:ext cx="10337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BE" sz="3600" dirty="0">
              <a:latin typeface="Calibri (body)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612" y="2815965"/>
            <a:ext cx="10772775" cy="39243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08050" y="1690688"/>
            <a:ext cx="10337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4400" dirty="0"/>
              <a:t>Placer des </a:t>
            </a:r>
            <a:r>
              <a:rPr lang="fr-BE" sz="4400" b="1" dirty="0" err="1"/>
              <a:t>breakpoints</a:t>
            </a:r>
            <a:r>
              <a:rPr lang="fr-BE" sz="4400" dirty="0"/>
              <a:t> à des endroits clés</a:t>
            </a:r>
            <a:endParaRPr lang="fr-BE" sz="4400" b="1" dirty="0"/>
          </a:p>
        </p:txBody>
      </p:sp>
    </p:spTree>
    <p:extLst>
      <p:ext uri="{BB962C8B-B14F-4D97-AF65-F5344CB8AC3E}">
        <p14:creationId xmlns:p14="http://schemas.microsoft.com/office/powerpoint/2010/main" val="221562112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>
                <a:latin typeface="Patua One" panose="02000000000000000000" pitchFamily="50" charset="0"/>
              </a:rPr>
              <a:t>VS – </a:t>
            </a:r>
            <a:r>
              <a:rPr lang="fr-BE" dirty="0" err="1">
                <a:latin typeface="Patua One" panose="02000000000000000000" pitchFamily="50" charset="0"/>
              </a:rPr>
              <a:t>debug</a:t>
            </a:r>
            <a:endParaRPr lang="en-US" dirty="0">
              <a:latin typeface="Patua One" panose="02000000000000000000" pitchFamily="50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08050" y="1690688"/>
            <a:ext cx="10337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BE" sz="3600" dirty="0">
              <a:latin typeface="Calibri (body)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08050" y="1690688"/>
            <a:ext cx="10337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4400" dirty="0"/>
              <a:t>Penser à explorer les variables</a:t>
            </a:r>
            <a:endParaRPr lang="fr-BE" sz="4400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t="16284" r="41906" b="41748"/>
          <a:stretch/>
        </p:blipFill>
        <p:spPr>
          <a:xfrm>
            <a:off x="709612" y="2815965"/>
            <a:ext cx="9753522" cy="3963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04971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>
                <a:latin typeface="Patua One" panose="02000000000000000000" pitchFamily="50" charset="0"/>
              </a:rPr>
              <a:t>VS – </a:t>
            </a:r>
            <a:r>
              <a:rPr lang="fr-BE" dirty="0" err="1">
                <a:latin typeface="Patua One" panose="02000000000000000000" pitchFamily="50" charset="0"/>
              </a:rPr>
              <a:t>debug</a:t>
            </a:r>
            <a:endParaRPr lang="en-US" dirty="0">
              <a:latin typeface="Patua One" panose="02000000000000000000" pitchFamily="50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08050" y="1690688"/>
            <a:ext cx="10337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BE" sz="3600" dirty="0">
              <a:latin typeface="Calibri (body)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08050" y="1690688"/>
            <a:ext cx="10337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3200" b="1" dirty="0" err="1"/>
              <a:t>Locals</a:t>
            </a:r>
            <a:r>
              <a:rPr lang="fr-BE" sz="3200" b="1" dirty="0"/>
              <a:t> </a:t>
            </a:r>
            <a:r>
              <a:rPr lang="fr-BE" sz="3200" dirty="0"/>
              <a:t>affiche les variables accessibles dans le scope local </a:t>
            </a:r>
            <a:endParaRPr lang="fr-BE" sz="3200" b="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651151"/>
            <a:ext cx="10325100" cy="402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3591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>
                <a:latin typeface="Patua One" panose="02000000000000000000" pitchFamily="50" charset="0"/>
              </a:rPr>
              <a:t>Programme</a:t>
            </a:r>
            <a:endParaRPr lang="en-US" dirty="0">
              <a:latin typeface="Patua One" panose="02000000000000000000" pitchFamily="50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>
            <a:normAutofit/>
          </a:bodyPr>
          <a:lstStyle/>
          <a:p>
            <a:r>
              <a:rPr lang="en-US" dirty="0" err="1"/>
              <a:t>Git</a:t>
            </a:r>
            <a:endParaRPr lang="en-US" dirty="0"/>
          </a:p>
          <a:p>
            <a:pPr lvl="1"/>
            <a:r>
              <a:rPr lang="fr-BE" dirty="0"/>
              <a:t>G</a:t>
            </a:r>
            <a:r>
              <a:rPr lang="en-US" dirty="0"/>
              <a:t>it &amp; Visual Studio</a:t>
            </a:r>
          </a:p>
          <a:p>
            <a:pPr lvl="1"/>
            <a:r>
              <a:rPr lang="fr-BE" dirty="0"/>
              <a:t>Console</a:t>
            </a:r>
            <a:endParaRPr lang="en-US" dirty="0"/>
          </a:p>
          <a:p>
            <a:r>
              <a:rPr lang="fr-BE" dirty="0"/>
              <a:t>Visual Studio</a:t>
            </a:r>
          </a:p>
          <a:p>
            <a:pPr lvl="1"/>
            <a:r>
              <a:rPr lang="fr-BE" dirty="0" err="1"/>
              <a:t>Debugging</a:t>
            </a:r>
            <a:endParaRPr lang="fr-BE" dirty="0"/>
          </a:p>
          <a:p>
            <a:pPr lvl="1"/>
            <a:r>
              <a:rPr lang="fr-BE" dirty="0" err="1"/>
              <a:t>Shortcuts</a:t>
            </a:r>
            <a:endParaRPr lang="fr-BE" dirty="0"/>
          </a:p>
          <a:p>
            <a:pPr lvl="1"/>
            <a:endParaRPr lang="fr-BE" dirty="0"/>
          </a:p>
          <a:p>
            <a:pPr lvl="1"/>
            <a:endParaRPr lang="fr-BE" dirty="0"/>
          </a:p>
          <a:p>
            <a:pPr lvl="1"/>
            <a:endParaRPr lang="fr-BE" dirty="0"/>
          </a:p>
          <a:p>
            <a:pPr lvl="1"/>
            <a:endParaRPr lang="fr-BE" dirty="0"/>
          </a:p>
          <a:p>
            <a:r>
              <a:rPr lang="en-US" dirty="0"/>
              <a:t>ASP.NET MVC / </a:t>
            </a:r>
            <a:r>
              <a:rPr lang="en-US" dirty="0" err="1"/>
              <a:t>WebAPI</a:t>
            </a:r>
            <a:endParaRPr lang="en-US" dirty="0"/>
          </a:p>
          <a:p>
            <a:pPr lvl="1"/>
            <a:r>
              <a:rPr lang="fr-BE" dirty="0" err="1"/>
              <a:t>Récap</a:t>
            </a:r>
            <a:r>
              <a:rPr lang="fr-BE" dirty="0"/>
              <a:t> MVC</a:t>
            </a:r>
          </a:p>
          <a:p>
            <a:pPr lvl="1"/>
            <a:r>
              <a:rPr lang="fr-BE" dirty="0"/>
              <a:t>EF Code First</a:t>
            </a:r>
            <a:endParaRPr lang="en-US" dirty="0"/>
          </a:p>
          <a:p>
            <a:pPr lvl="1"/>
            <a:r>
              <a:rPr lang="en-US" dirty="0"/>
              <a:t>Migration DB</a:t>
            </a:r>
          </a:p>
          <a:p>
            <a:pPr lvl="1"/>
            <a:r>
              <a:rPr lang="en-US" dirty="0"/>
              <a:t>Lazy Loading (virtual)</a:t>
            </a:r>
          </a:p>
          <a:p>
            <a:pPr lvl="1"/>
            <a:r>
              <a:rPr lang="fr-BE" dirty="0"/>
              <a:t>A</a:t>
            </a:r>
            <a:r>
              <a:rPr lang="en-US" dirty="0" err="1"/>
              <a:t>rchitecture</a:t>
            </a:r>
            <a:endParaRPr lang="en-US" dirty="0"/>
          </a:p>
          <a:p>
            <a:pPr lvl="1"/>
            <a:r>
              <a:rPr lang="fr-BE" dirty="0"/>
              <a:t>U</a:t>
            </a:r>
            <a:r>
              <a:rPr lang="en-US" dirty="0"/>
              <a:t>RL Routing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673547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>
                <a:latin typeface="Patua One" panose="02000000000000000000" pitchFamily="50" charset="0"/>
              </a:rPr>
              <a:t>VS – </a:t>
            </a:r>
            <a:r>
              <a:rPr lang="fr-BE" dirty="0" err="1">
                <a:latin typeface="Patua One" panose="02000000000000000000" pitchFamily="50" charset="0"/>
              </a:rPr>
              <a:t>debug</a:t>
            </a:r>
            <a:endParaRPr lang="en-US" dirty="0">
              <a:latin typeface="Patua One" panose="02000000000000000000" pitchFamily="50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08050" y="1690688"/>
            <a:ext cx="10337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BE" sz="3600" dirty="0">
              <a:latin typeface="Calibri (body)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08050" y="1690688"/>
            <a:ext cx="103378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3200" b="1" dirty="0"/>
              <a:t>Watch </a:t>
            </a:r>
            <a:r>
              <a:rPr lang="fr-BE" sz="3200" dirty="0"/>
              <a:t>permet d’écrire des bouts de code custom qui sont évalués dans le contexte où le code est arrêté.</a:t>
            </a:r>
            <a:endParaRPr lang="fr-BE" sz="3200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050" y="3294245"/>
            <a:ext cx="10239375" cy="2038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26613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>
                <a:latin typeface="Patua One" panose="02000000000000000000" pitchFamily="50" charset="0"/>
              </a:rPr>
              <a:t>VS – </a:t>
            </a:r>
            <a:r>
              <a:rPr lang="fr-BE" dirty="0" err="1">
                <a:latin typeface="Patua One" panose="02000000000000000000" pitchFamily="50" charset="0"/>
              </a:rPr>
              <a:t>debug</a:t>
            </a:r>
            <a:endParaRPr lang="en-US" dirty="0">
              <a:latin typeface="Patua One" panose="02000000000000000000" pitchFamily="50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08050" y="1690688"/>
            <a:ext cx="10337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BE" sz="3600" dirty="0">
              <a:latin typeface="Calibri (body)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08050" y="1690688"/>
            <a:ext cx="103378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3200" b="1" dirty="0"/>
              <a:t>Call </a:t>
            </a:r>
            <a:r>
              <a:rPr lang="fr-BE" sz="3200" b="1" dirty="0" err="1"/>
              <a:t>Stack</a:t>
            </a:r>
            <a:r>
              <a:rPr lang="fr-BE" sz="3200" b="1" dirty="0"/>
              <a:t> </a:t>
            </a:r>
            <a:r>
              <a:rPr lang="fr-BE" sz="3200" dirty="0"/>
              <a:t>affiche la liste des fonctions appelées pour arriver jusqu’au point d’arrêt. Permet de comprendre le cheminement fait, et voir par exemple pourquoi un paramètre n’a pas la valeur attendue.</a:t>
            </a:r>
            <a:endParaRPr lang="fr-BE" sz="3200" b="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13" y="4084115"/>
            <a:ext cx="12068175" cy="225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8603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5563" y="885824"/>
            <a:ext cx="5426514" cy="24987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633719" y="2920311"/>
            <a:ext cx="6924562" cy="1017378"/>
          </a:xfrm>
          <a:prstGeom prst="rect">
            <a:avLst/>
          </a:prstGeom>
          <a:noFill/>
        </p:spPr>
        <p:txBody>
          <a:bodyPr wrap="none" rtlCol="0">
            <a:normAutofit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BE" sz="6600" b="1" i="0" u="none" strike="noStrike" kern="1200" cap="none" spc="50" normalizeH="0" baseline="0" noProof="0" dirty="0">
                <a:ln w="0"/>
                <a:solidFill>
                  <a:srgbClr val="FFFFFF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Patua One" panose="02000000000000000000" pitchFamily="50" charset="0"/>
                <a:ea typeface="+mn-ea"/>
                <a:cs typeface="+mn-cs"/>
              </a:rPr>
              <a:t>ASP.NET MVC</a:t>
            </a:r>
            <a:endParaRPr kumimoji="0" lang="en-US" sz="6600" b="1" i="0" u="none" strike="noStrike" kern="1200" cap="none" spc="50" normalizeH="0" baseline="0" noProof="0" dirty="0">
              <a:ln w="0"/>
              <a:solidFill>
                <a:srgbClr val="FFFFFF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uLnTx/>
              <a:uFillTx/>
              <a:latin typeface="Patua One" panose="02000000000000000000" pitchFamily="50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8049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89444" r="69941" b="4127"/>
          <a:stretch/>
        </p:blipFill>
        <p:spPr>
          <a:xfrm>
            <a:off x="2590800" y="4283529"/>
            <a:ext cx="3664857" cy="44087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3886" y="1529782"/>
            <a:ext cx="9884229" cy="5328218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fr-BE" dirty="0">
                <a:latin typeface="Patua One" panose="02000000000000000000" pitchFamily="50" charset="0"/>
              </a:rPr>
              <a:t>VS – Web Essentials</a:t>
            </a:r>
            <a:endParaRPr lang="en-US" dirty="0">
              <a:latin typeface="Patua One" panose="020000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330537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ttps://external-bru2-1.xx.fbcdn.net/safe_image.php?d=AQCqg0hLppDkXQKa&amp;url=http%3A%2F%2Fskillprogramming.com%2Fimages%2Fpictuers%2Fdevelopers_can_understand.gif&amp;ext=gif&amp;_nc_hash=AQBLWV-BywwrbO7W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2038" y="0"/>
            <a:ext cx="9807924" cy="6865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668430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Bootstrap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4294967295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most popular front-end framework for developing </a:t>
            </a:r>
            <a:br>
              <a:rPr lang="en-US" dirty="0"/>
            </a:br>
            <a:r>
              <a:rPr lang="en-US" dirty="0"/>
              <a:t>responsive, mobile first projects on the web.</a:t>
            </a:r>
            <a:endParaRPr lang="en-GB" dirty="0"/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85"/>
          <a:stretch/>
        </p:blipFill>
        <p:spPr>
          <a:xfrm>
            <a:off x="-25295" y="0"/>
            <a:ext cx="12217295" cy="61341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-25295" y="4346089"/>
            <a:ext cx="12217295" cy="2511911"/>
          </a:xfrm>
          <a:prstGeom prst="rect">
            <a:avLst/>
          </a:prstGeom>
          <a:solidFill>
            <a:srgbClr val="654B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We’ll talk more about Bootstrap later on…</a:t>
            </a:r>
          </a:p>
        </p:txBody>
      </p:sp>
    </p:spTree>
    <p:extLst>
      <p:ext uri="{BB962C8B-B14F-4D97-AF65-F5344CB8AC3E}">
        <p14:creationId xmlns:p14="http://schemas.microsoft.com/office/powerpoint/2010/main" val="168634336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89444" r="69941" b="4127"/>
          <a:stretch/>
        </p:blipFill>
        <p:spPr>
          <a:xfrm>
            <a:off x="838200" y="1431584"/>
            <a:ext cx="6861248" cy="825387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fr-BE" dirty="0">
                <a:latin typeface="Patua One" panose="02000000000000000000" pitchFamily="50" charset="0"/>
              </a:rPr>
              <a:t>VS – Web Essentials</a:t>
            </a:r>
            <a:endParaRPr lang="en-US" dirty="0">
              <a:latin typeface="Patua One" panose="02000000000000000000" pitchFamily="50" charset="0"/>
            </a:endParaRPr>
          </a:p>
        </p:txBody>
      </p:sp>
      <p:pic>
        <p:nvPicPr>
          <p:cNvPr id="7" name="Picture 6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372549"/>
            <a:ext cx="8352971" cy="4485451"/>
          </a:xfrm>
          <a:prstGeom prst="rect">
            <a:avLst/>
          </a:prstGeom>
        </p:spPr>
      </p:pic>
      <p:sp>
        <p:nvSpPr>
          <p:cNvPr id="8" name="Left Arrow 8"/>
          <p:cNvSpPr/>
          <p:nvPr/>
        </p:nvSpPr>
        <p:spPr>
          <a:xfrm rot="1709673">
            <a:off x="2706036" y="4528241"/>
            <a:ext cx="4831613" cy="385544"/>
          </a:xfrm>
          <a:prstGeom prst="leftArrow">
            <a:avLst>
              <a:gd name="adj1" fmla="val 41682"/>
              <a:gd name="adj2" fmla="val 113857"/>
            </a:avLst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54953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1"/>
          <p:cNvSpPr txBox="1">
            <a:spLocks/>
          </p:cNvSpPr>
          <p:nvPr/>
        </p:nvSpPr>
        <p:spPr>
          <a:xfrm>
            <a:off x="2051051" y="1121921"/>
            <a:ext cx="7437333" cy="5120310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indent="0" defTabSz="685864">
              <a:lnSpc>
                <a:spcPct val="90000"/>
              </a:lnSpc>
              <a:spcBef>
                <a:spcPts val="1200"/>
              </a:spcBef>
              <a:buSzPct val="80000"/>
              <a:buFont typeface="Arial" pitchFamily="34" charset="0"/>
              <a:buNone/>
              <a:defRPr sz="2800">
                <a:solidFill>
                  <a:schemeClr val="accent2"/>
                </a:solidFill>
              </a:defRPr>
            </a:lvl1pPr>
            <a:lvl2pPr marL="259591" lvl="1" indent="0" defTabSz="685864">
              <a:lnSpc>
                <a:spcPct val="90000"/>
              </a:lnSpc>
              <a:spcBef>
                <a:spcPts val="1200"/>
              </a:spcBef>
              <a:buSzPct val="80000"/>
              <a:buFont typeface="Arial" pitchFamily="34" charset="0"/>
              <a:buNone/>
              <a:defRPr>
                <a:gradFill>
                  <a:gsLst>
                    <a:gs pos="0">
                      <a:srgbClr val="595959"/>
                    </a:gs>
                    <a:gs pos="86000">
                      <a:srgbClr val="595959"/>
                    </a:gs>
                  </a:gsLst>
                  <a:lin ang="5400000" scaled="0"/>
                </a:gradFill>
              </a:defRPr>
            </a:lvl2pPr>
            <a:lvl3pPr marL="1258888" indent="-403225" defTabSz="914363">
              <a:lnSpc>
                <a:spcPct val="90000"/>
              </a:lnSpc>
              <a:spcBef>
                <a:spcPct val="20000"/>
              </a:spcBef>
              <a:buSzPct val="80000"/>
              <a:buFont typeface="Arial" pitchFamily="34" charset="0"/>
              <a:buChar char="•"/>
              <a:defRPr>
                <a:gradFill>
                  <a:gsLst>
                    <a:gs pos="0">
                      <a:srgbClr val="595959"/>
                    </a:gs>
                    <a:gs pos="86000">
                      <a:srgbClr val="595959"/>
                    </a:gs>
                  </a:gsLst>
                  <a:lin ang="5400000" scaled="0"/>
                </a:gradFill>
              </a:defRPr>
            </a:lvl3pPr>
            <a:lvl4pPr marL="1604963" indent="-346075" defTabSz="914363">
              <a:lnSpc>
                <a:spcPct val="90000"/>
              </a:lnSpc>
              <a:spcBef>
                <a:spcPct val="20000"/>
              </a:spcBef>
              <a:buSzPct val="80000"/>
              <a:buFont typeface="Arial" pitchFamily="34" charset="0"/>
              <a:buChar char="•"/>
              <a:defRPr sz="2000">
                <a:gradFill>
                  <a:gsLst>
                    <a:gs pos="0">
                      <a:srgbClr val="595959"/>
                    </a:gs>
                    <a:gs pos="86000">
                      <a:srgbClr val="595959"/>
                    </a:gs>
                  </a:gsLst>
                  <a:lin ang="5400000" scaled="0"/>
                </a:gradFill>
              </a:defRPr>
            </a:lvl4pPr>
            <a:lvl5pPr marL="1941513" indent="-336550" defTabSz="914363">
              <a:lnSpc>
                <a:spcPct val="90000"/>
              </a:lnSpc>
              <a:spcBef>
                <a:spcPct val="20000"/>
              </a:spcBef>
              <a:buSzPct val="80000"/>
              <a:buFont typeface="Arial" pitchFamily="34" charset="0"/>
              <a:buChar char="•"/>
              <a:defRPr sz="2000">
                <a:gradFill>
                  <a:gsLst>
                    <a:gs pos="0">
                      <a:srgbClr val="595959"/>
                    </a:gs>
                    <a:gs pos="86000">
                      <a:srgbClr val="595959"/>
                    </a:gs>
                  </a:gsLst>
                  <a:lin ang="5400000" scaled="0"/>
                </a:gradFill>
              </a:defRPr>
            </a:lvl5pPr>
            <a:lvl6pPr marL="2514499" indent="-228591" defTabSz="914363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681" indent="-228591" defTabSz="914363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8863" indent="-228591" defTabSz="914363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045" indent="-228591" defTabSz="914363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algn="r"/>
            <a:r>
              <a:rPr lang="en-US" sz="4800" dirty="0">
                <a:solidFill>
                  <a:srgbClr val="00AEEF">
                    <a:alpha val="99000"/>
                  </a:srgbClr>
                </a:solidFill>
                <a:latin typeface="Segoe UI Light" pitchFamily="34" charset="0"/>
              </a:rPr>
              <a:t>What does MVC look like?</a:t>
            </a:r>
          </a:p>
        </p:txBody>
      </p:sp>
      <p:sp>
        <p:nvSpPr>
          <p:cNvPr id="20" name="Left Arrow 61"/>
          <p:cNvSpPr/>
          <p:nvPr/>
        </p:nvSpPr>
        <p:spPr bwMode="auto">
          <a:xfrm rot="16200000">
            <a:off x="6520961" y="3492962"/>
            <a:ext cx="1293628" cy="323775"/>
          </a:xfrm>
          <a:prstGeom prst="leftArrow">
            <a:avLst/>
          </a:prstGeom>
          <a:solidFill>
            <a:srgbClr val="1D4380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800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21" name="Freeform 62"/>
          <p:cNvSpPr>
            <a:spLocks noEditPoints="1"/>
          </p:cNvSpPr>
          <p:nvPr/>
        </p:nvSpPr>
        <p:spPr bwMode="black">
          <a:xfrm>
            <a:off x="6824875" y="3396429"/>
            <a:ext cx="685800" cy="530225"/>
          </a:xfrm>
          <a:custGeom>
            <a:avLst/>
            <a:gdLst>
              <a:gd name="T0" fmla="*/ 874 w 1429"/>
              <a:gd name="T1" fmla="*/ 611 h 1104"/>
              <a:gd name="T2" fmla="*/ 874 w 1429"/>
              <a:gd name="T3" fmla="*/ 611 h 1104"/>
              <a:gd name="T4" fmla="*/ 874 w 1429"/>
              <a:gd name="T5" fmla="*/ 572 h 1104"/>
              <a:gd name="T6" fmla="*/ 1429 w 1429"/>
              <a:gd name="T7" fmla="*/ 572 h 1104"/>
              <a:gd name="T8" fmla="*/ 1429 w 1429"/>
              <a:gd name="T9" fmla="*/ 1017 h 1104"/>
              <a:gd name="T10" fmla="*/ 1341 w 1429"/>
              <a:gd name="T11" fmla="*/ 1104 h 1104"/>
              <a:gd name="T12" fmla="*/ 88 w 1429"/>
              <a:gd name="T13" fmla="*/ 1104 h 1104"/>
              <a:gd name="T14" fmla="*/ 0 w 1429"/>
              <a:gd name="T15" fmla="*/ 1017 h 1104"/>
              <a:gd name="T16" fmla="*/ 0 w 1429"/>
              <a:gd name="T17" fmla="*/ 572 h 1104"/>
              <a:gd name="T18" fmla="*/ 577 w 1429"/>
              <a:gd name="T19" fmla="*/ 572 h 1104"/>
              <a:gd name="T20" fmla="*/ 577 w 1429"/>
              <a:gd name="T21" fmla="*/ 611 h 1104"/>
              <a:gd name="T22" fmla="*/ 665 w 1429"/>
              <a:gd name="T23" fmla="*/ 698 h 1104"/>
              <a:gd name="T24" fmla="*/ 786 w 1429"/>
              <a:gd name="T25" fmla="*/ 698 h 1104"/>
              <a:gd name="T26" fmla="*/ 874 w 1429"/>
              <a:gd name="T27" fmla="*/ 611 h 1104"/>
              <a:gd name="T28" fmla="*/ 1341 w 1429"/>
              <a:gd name="T29" fmla="*/ 214 h 1104"/>
              <a:gd name="T30" fmla="*/ 1429 w 1429"/>
              <a:gd name="T31" fmla="*/ 297 h 1104"/>
              <a:gd name="T32" fmla="*/ 1429 w 1429"/>
              <a:gd name="T33" fmla="*/ 528 h 1104"/>
              <a:gd name="T34" fmla="*/ 874 w 1429"/>
              <a:gd name="T35" fmla="*/ 528 h 1104"/>
              <a:gd name="T36" fmla="*/ 874 w 1429"/>
              <a:gd name="T37" fmla="*/ 489 h 1104"/>
              <a:gd name="T38" fmla="*/ 786 w 1429"/>
              <a:gd name="T39" fmla="*/ 407 h 1104"/>
              <a:gd name="T40" fmla="*/ 665 w 1429"/>
              <a:gd name="T41" fmla="*/ 407 h 1104"/>
              <a:gd name="T42" fmla="*/ 577 w 1429"/>
              <a:gd name="T43" fmla="*/ 489 h 1104"/>
              <a:gd name="T44" fmla="*/ 577 w 1429"/>
              <a:gd name="T45" fmla="*/ 528 h 1104"/>
              <a:gd name="T46" fmla="*/ 0 w 1429"/>
              <a:gd name="T47" fmla="*/ 528 h 1104"/>
              <a:gd name="T48" fmla="*/ 0 w 1429"/>
              <a:gd name="T49" fmla="*/ 297 h 1104"/>
              <a:gd name="T50" fmla="*/ 88 w 1429"/>
              <a:gd name="T51" fmla="*/ 214 h 1104"/>
              <a:gd name="T52" fmla="*/ 258 w 1429"/>
              <a:gd name="T53" fmla="*/ 214 h 1104"/>
              <a:gd name="T54" fmla="*/ 258 w 1429"/>
              <a:gd name="T55" fmla="*/ 104 h 1104"/>
              <a:gd name="T56" fmla="*/ 384 w 1429"/>
              <a:gd name="T57" fmla="*/ 0 h 1104"/>
              <a:gd name="T58" fmla="*/ 1039 w 1429"/>
              <a:gd name="T59" fmla="*/ 0 h 1104"/>
              <a:gd name="T60" fmla="*/ 1165 w 1429"/>
              <a:gd name="T61" fmla="*/ 104 h 1104"/>
              <a:gd name="T62" fmla="*/ 1165 w 1429"/>
              <a:gd name="T63" fmla="*/ 214 h 1104"/>
              <a:gd name="T64" fmla="*/ 1341 w 1429"/>
              <a:gd name="T65" fmla="*/ 214 h 1104"/>
              <a:gd name="T66" fmla="*/ 1082 w 1429"/>
              <a:gd name="T67" fmla="*/ 214 h 1104"/>
              <a:gd name="T68" fmla="*/ 1082 w 1429"/>
              <a:gd name="T69" fmla="*/ 214 h 1104"/>
              <a:gd name="T70" fmla="*/ 1082 w 1429"/>
              <a:gd name="T71" fmla="*/ 104 h 1104"/>
              <a:gd name="T72" fmla="*/ 1039 w 1429"/>
              <a:gd name="T73" fmla="*/ 77 h 1104"/>
              <a:gd name="T74" fmla="*/ 384 w 1429"/>
              <a:gd name="T75" fmla="*/ 77 h 1104"/>
              <a:gd name="T76" fmla="*/ 335 w 1429"/>
              <a:gd name="T77" fmla="*/ 104 h 1104"/>
              <a:gd name="T78" fmla="*/ 335 w 1429"/>
              <a:gd name="T79" fmla="*/ 214 h 1104"/>
              <a:gd name="T80" fmla="*/ 1082 w 1429"/>
              <a:gd name="T81" fmla="*/ 214 h 1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429" h="1104">
                <a:moveTo>
                  <a:pt x="874" y="611"/>
                </a:moveTo>
                <a:cubicBezTo>
                  <a:pt x="874" y="611"/>
                  <a:pt x="874" y="611"/>
                  <a:pt x="874" y="611"/>
                </a:cubicBezTo>
                <a:cubicBezTo>
                  <a:pt x="874" y="572"/>
                  <a:pt x="874" y="572"/>
                  <a:pt x="874" y="572"/>
                </a:cubicBezTo>
                <a:cubicBezTo>
                  <a:pt x="874" y="572"/>
                  <a:pt x="874" y="572"/>
                  <a:pt x="1429" y="572"/>
                </a:cubicBezTo>
                <a:cubicBezTo>
                  <a:pt x="1429" y="572"/>
                  <a:pt x="1429" y="572"/>
                  <a:pt x="1429" y="1017"/>
                </a:cubicBezTo>
                <a:cubicBezTo>
                  <a:pt x="1429" y="1066"/>
                  <a:pt x="1390" y="1104"/>
                  <a:pt x="1341" y="1104"/>
                </a:cubicBezTo>
                <a:cubicBezTo>
                  <a:pt x="1341" y="1104"/>
                  <a:pt x="1341" y="1104"/>
                  <a:pt x="88" y="1104"/>
                </a:cubicBezTo>
                <a:cubicBezTo>
                  <a:pt x="44" y="1104"/>
                  <a:pt x="0" y="1066"/>
                  <a:pt x="0" y="1017"/>
                </a:cubicBezTo>
                <a:cubicBezTo>
                  <a:pt x="0" y="1017"/>
                  <a:pt x="0" y="1017"/>
                  <a:pt x="0" y="572"/>
                </a:cubicBezTo>
                <a:cubicBezTo>
                  <a:pt x="0" y="572"/>
                  <a:pt x="0" y="572"/>
                  <a:pt x="577" y="572"/>
                </a:cubicBezTo>
                <a:cubicBezTo>
                  <a:pt x="577" y="572"/>
                  <a:pt x="577" y="572"/>
                  <a:pt x="577" y="611"/>
                </a:cubicBezTo>
                <a:cubicBezTo>
                  <a:pt x="577" y="660"/>
                  <a:pt x="615" y="698"/>
                  <a:pt x="665" y="698"/>
                </a:cubicBezTo>
                <a:cubicBezTo>
                  <a:pt x="665" y="698"/>
                  <a:pt x="665" y="698"/>
                  <a:pt x="786" y="698"/>
                </a:cubicBezTo>
                <a:cubicBezTo>
                  <a:pt x="835" y="698"/>
                  <a:pt x="874" y="660"/>
                  <a:pt x="874" y="611"/>
                </a:cubicBezTo>
                <a:close/>
                <a:moveTo>
                  <a:pt x="1341" y="214"/>
                </a:moveTo>
                <a:cubicBezTo>
                  <a:pt x="1390" y="214"/>
                  <a:pt x="1429" y="253"/>
                  <a:pt x="1429" y="297"/>
                </a:cubicBezTo>
                <a:cubicBezTo>
                  <a:pt x="1429" y="297"/>
                  <a:pt x="1429" y="297"/>
                  <a:pt x="1429" y="528"/>
                </a:cubicBezTo>
                <a:cubicBezTo>
                  <a:pt x="1429" y="528"/>
                  <a:pt x="1429" y="528"/>
                  <a:pt x="874" y="528"/>
                </a:cubicBezTo>
                <a:cubicBezTo>
                  <a:pt x="874" y="528"/>
                  <a:pt x="874" y="528"/>
                  <a:pt x="874" y="489"/>
                </a:cubicBezTo>
                <a:cubicBezTo>
                  <a:pt x="874" y="445"/>
                  <a:pt x="835" y="407"/>
                  <a:pt x="786" y="407"/>
                </a:cubicBezTo>
                <a:cubicBezTo>
                  <a:pt x="786" y="407"/>
                  <a:pt x="786" y="407"/>
                  <a:pt x="665" y="407"/>
                </a:cubicBezTo>
                <a:cubicBezTo>
                  <a:pt x="615" y="407"/>
                  <a:pt x="577" y="445"/>
                  <a:pt x="577" y="489"/>
                </a:cubicBezTo>
                <a:cubicBezTo>
                  <a:pt x="577" y="489"/>
                  <a:pt x="577" y="489"/>
                  <a:pt x="577" y="528"/>
                </a:cubicBezTo>
                <a:cubicBezTo>
                  <a:pt x="577" y="528"/>
                  <a:pt x="577" y="528"/>
                  <a:pt x="0" y="528"/>
                </a:cubicBezTo>
                <a:cubicBezTo>
                  <a:pt x="0" y="528"/>
                  <a:pt x="0" y="528"/>
                  <a:pt x="0" y="297"/>
                </a:cubicBezTo>
                <a:cubicBezTo>
                  <a:pt x="0" y="253"/>
                  <a:pt x="44" y="214"/>
                  <a:pt x="88" y="214"/>
                </a:cubicBezTo>
                <a:cubicBezTo>
                  <a:pt x="88" y="214"/>
                  <a:pt x="88" y="214"/>
                  <a:pt x="258" y="214"/>
                </a:cubicBezTo>
                <a:cubicBezTo>
                  <a:pt x="258" y="214"/>
                  <a:pt x="258" y="214"/>
                  <a:pt x="258" y="104"/>
                </a:cubicBezTo>
                <a:cubicBezTo>
                  <a:pt x="258" y="44"/>
                  <a:pt x="313" y="0"/>
                  <a:pt x="384" y="0"/>
                </a:cubicBezTo>
                <a:cubicBezTo>
                  <a:pt x="384" y="0"/>
                  <a:pt x="384" y="0"/>
                  <a:pt x="1039" y="0"/>
                </a:cubicBezTo>
                <a:cubicBezTo>
                  <a:pt x="1110" y="0"/>
                  <a:pt x="1165" y="44"/>
                  <a:pt x="1165" y="104"/>
                </a:cubicBezTo>
                <a:cubicBezTo>
                  <a:pt x="1165" y="104"/>
                  <a:pt x="1165" y="104"/>
                  <a:pt x="1165" y="214"/>
                </a:cubicBezTo>
                <a:cubicBezTo>
                  <a:pt x="1165" y="214"/>
                  <a:pt x="1165" y="214"/>
                  <a:pt x="1341" y="214"/>
                </a:cubicBezTo>
                <a:close/>
                <a:moveTo>
                  <a:pt x="1082" y="214"/>
                </a:moveTo>
                <a:cubicBezTo>
                  <a:pt x="1082" y="214"/>
                  <a:pt x="1082" y="214"/>
                  <a:pt x="1082" y="214"/>
                </a:cubicBezTo>
                <a:cubicBezTo>
                  <a:pt x="1082" y="104"/>
                  <a:pt x="1082" y="104"/>
                  <a:pt x="1082" y="104"/>
                </a:cubicBezTo>
                <a:cubicBezTo>
                  <a:pt x="1082" y="93"/>
                  <a:pt x="1066" y="77"/>
                  <a:pt x="1039" y="77"/>
                </a:cubicBezTo>
                <a:cubicBezTo>
                  <a:pt x="1039" y="77"/>
                  <a:pt x="1039" y="77"/>
                  <a:pt x="384" y="77"/>
                </a:cubicBezTo>
                <a:cubicBezTo>
                  <a:pt x="352" y="77"/>
                  <a:pt x="335" y="93"/>
                  <a:pt x="335" y="104"/>
                </a:cubicBezTo>
                <a:cubicBezTo>
                  <a:pt x="335" y="104"/>
                  <a:pt x="335" y="104"/>
                  <a:pt x="335" y="214"/>
                </a:cubicBezTo>
                <a:cubicBezTo>
                  <a:pt x="335" y="214"/>
                  <a:pt x="335" y="214"/>
                  <a:pt x="1082" y="214"/>
                </a:cubicBezTo>
                <a:close/>
              </a:path>
            </a:pathLst>
          </a:custGeom>
          <a:solidFill>
            <a:srgbClr val="8CC600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8987">
              <a:defRPr/>
            </a:pPr>
            <a:endParaRPr lang="en-US" sz="2400" kern="0">
              <a:solidFill>
                <a:srgbClr val="292929"/>
              </a:solidFill>
              <a:latin typeface="Segoe UI"/>
            </a:endParaRPr>
          </a:p>
        </p:txBody>
      </p:sp>
      <p:sp>
        <p:nvSpPr>
          <p:cNvPr id="22" name="Freeform 65"/>
          <p:cNvSpPr>
            <a:spLocks noEditPoints="1"/>
          </p:cNvSpPr>
          <p:nvPr/>
        </p:nvSpPr>
        <p:spPr bwMode="black">
          <a:xfrm>
            <a:off x="6024775" y="5712006"/>
            <a:ext cx="685800" cy="530225"/>
          </a:xfrm>
          <a:custGeom>
            <a:avLst/>
            <a:gdLst>
              <a:gd name="T0" fmla="*/ 874 w 1429"/>
              <a:gd name="T1" fmla="*/ 611 h 1104"/>
              <a:gd name="T2" fmla="*/ 874 w 1429"/>
              <a:gd name="T3" fmla="*/ 611 h 1104"/>
              <a:gd name="T4" fmla="*/ 874 w 1429"/>
              <a:gd name="T5" fmla="*/ 572 h 1104"/>
              <a:gd name="T6" fmla="*/ 1429 w 1429"/>
              <a:gd name="T7" fmla="*/ 572 h 1104"/>
              <a:gd name="T8" fmla="*/ 1429 w 1429"/>
              <a:gd name="T9" fmla="*/ 1017 h 1104"/>
              <a:gd name="T10" fmla="*/ 1341 w 1429"/>
              <a:gd name="T11" fmla="*/ 1104 h 1104"/>
              <a:gd name="T12" fmla="*/ 88 w 1429"/>
              <a:gd name="T13" fmla="*/ 1104 h 1104"/>
              <a:gd name="T14" fmla="*/ 0 w 1429"/>
              <a:gd name="T15" fmla="*/ 1017 h 1104"/>
              <a:gd name="T16" fmla="*/ 0 w 1429"/>
              <a:gd name="T17" fmla="*/ 572 h 1104"/>
              <a:gd name="T18" fmla="*/ 577 w 1429"/>
              <a:gd name="T19" fmla="*/ 572 h 1104"/>
              <a:gd name="T20" fmla="*/ 577 w 1429"/>
              <a:gd name="T21" fmla="*/ 611 h 1104"/>
              <a:gd name="T22" fmla="*/ 665 w 1429"/>
              <a:gd name="T23" fmla="*/ 698 h 1104"/>
              <a:gd name="T24" fmla="*/ 786 w 1429"/>
              <a:gd name="T25" fmla="*/ 698 h 1104"/>
              <a:gd name="T26" fmla="*/ 874 w 1429"/>
              <a:gd name="T27" fmla="*/ 611 h 1104"/>
              <a:gd name="T28" fmla="*/ 1341 w 1429"/>
              <a:gd name="T29" fmla="*/ 214 h 1104"/>
              <a:gd name="T30" fmla="*/ 1429 w 1429"/>
              <a:gd name="T31" fmla="*/ 297 h 1104"/>
              <a:gd name="T32" fmla="*/ 1429 w 1429"/>
              <a:gd name="T33" fmla="*/ 528 h 1104"/>
              <a:gd name="T34" fmla="*/ 874 w 1429"/>
              <a:gd name="T35" fmla="*/ 528 h 1104"/>
              <a:gd name="T36" fmla="*/ 874 w 1429"/>
              <a:gd name="T37" fmla="*/ 489 h 1104"/>
              <a:gd name="T38" fmla="*/ 786 w 1429"/>
              <a:gd name="T39" fmla="*/ 407 h 1104"/>
              <a:gd name="T40" fmla="*/ 665 w 1429"/>
              <a:gd name="T41" fmla="*/ 407 h 1104"/>
              <a:gd name="T42" fmla="*/ 577 w 1429"/>
              <a:gd name="T43" fmla="*/ 489 h 1104"/>
              <a:gd name="T44" fmla="*/ 577 w 1429"/>
              <a:gd name="T45" fmla="*/ 528 h 1104"/>
              <a:gd name="T46" fmla="*/ 0 w 1429"/>
              <a:gd name="T47" fmla="*/ 528 h 1104"/>
              <a:gd name="T48" fmla="*/ 0 w 1429"/>
              <a:gd name="T49" fmla="*/ 297 h 1104"/>
              <a:gd name="T50" fmla="*/ 88 w 1429"/>
              <a:gd name="T51" fmla="*/ 214 h 1104"/>
              <a:gd name="T52" fmla="*/ 258 w 1429"/>
              <a:gd name="T53" fmla="*/ 214 h 1104"/>
              <a:gd name="T54" fmla="*/ 258 w 1429"/>
              <a:gd name="T55" fmla="*/ 104 h 1104"/>
              <a:gd name="T56" fmla="*/ 384 w 1429"/>
              <a:gd name="T57" fmla="*/ 0 h 1104"/>
              <a:gd name="T58" fmla="*/ 1039 w 1429"/>
              <a:gd name="T59" fmla="*/ 0 h 1104"/>
              <a:gd name="T60" fmla="*/ 1165 w 1429"/>
              <a:gd name="T61" fmla="*/ 104 h 1104"/>
              <a:gd name="T62" fmla="*/ 1165 w 1429"/>
              <a:gd name="T63" fmla="*/ 214 h 1104"/>
              <a:gd name="T64" fmla="*/ 1341 w 1429"/>
              <a:gd name="T65" fmla="*/ 214 h 1104"/>
              <a:gd name="T66" fmla="*/ 1082 w 1429"/>
              <a:gd name="T67" fmla="*/ 214 h 1104"/>
              <a:gd name="T68" fmla="*/ 1082 w 1429"/>
              <a:gd name="T69" fmla="*/ 214 h 1104"/>
              <a:gd name="T70" fmla="*/ 1082 w 1429"/>
              <a:gd name="T71" fmla="*/ 104 h 1104"/>
              <a:gd name="T72" fmla="*/ 1039 w 1429"/>
              <a:gd name="T73" fmla="*/ 77 h 1104"/>
              <a:gd name="T74" fmla="*/ 384 w 1429"/>
              <a:gd name="T75" fmla="*/ 77 h 1104"/>
              <a:gd name="T76" fmla="*/ 335 w 1429"/>
              <a:gd name="T77" fmla="*/ 104 h 1104"/>
              <a:gd name="T78" fmla="*/ 335 w 1429"/>
              <a:gd name="T79" fmla="*/ 214 h 1104"/>
              <a:gd name="T80" fmla="*/ 1082 w 1429"/>
              <a:gd name="T81" fmla="*/ 214 h 1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429" h="1104">
                <a:moveTo>
                  <a:pt x="874" y="611"/>
                </a:moveTo>
                <a:cubicBezTo>
                  <a:pt x="874" y="611"/>
                  <a:pt x="874" y="611"/>
                  <a:pt x="874" y="611"/>
                </a:cubicBezTo>
                <a:cubicBezTo>
                  <a:pt x="874" y="572"/>
                  <a:pt x="874" y="572"/>
                  <a:pt x="874" y="572"/>
                </a:cubicBezTo>
                <a:cubicBezTo>
                  <a:pt x="874" y="572"/>
                  <a:pt x="874" y="572"/>
                  <a:pt x="1429" y="572"/>
                </a:cubicBezTo>
                <a:cubicBezTo>
                  <a:pt x="1429" y="572"/>
                  <a:pt x="1429" y="572"/>
                  <a:pt x="1429" y="1017"/>
                </a:cubicBezTo>
                <a:cubicBezTo>
                  <a:pt x="1429" y="1066"/>
                  <a:pt x="1390" y="1104"/>
                  <a:pt x="1341" y="1104"/>
                </a:cubicBezTo>
                <a:cubicBezTo>
                  <a:pt x="1341" y="1104"/>
                  <a:pt x="1341" y="1104"/>
                  <a:pt x="88" y="1104"/>
                </a:cubicBezTo>
                <a:cubicBezTo>
                  <a:pt x="44" y="1104"/>
                  <a:pt x="0" y="1066"/>
                  <a:pt x="0" y="1017"/>
                </a:cubicBezTo>
                <a:cubicBezTo>
                  <a:pt x="0" y="1017"/>
                  <a:pt x="0" y="1017"/>
                  <a:pt x="0" y="572"/>
                </a:cubicBezTo>
                <a:cubicBezTo>
                  <a:pt x="0" y="572"/>
                  <a:pt x="0" y="572"/>
                  <a:pt x="577" y="572"/>
                </a:cubicBezTo>
                <a:cubicBezTo>
                  <a:pt x="577" y="572"/>
                  <a:pt x="577" y="572"/>
                  <a:pt x="577" y="611"/>
                </a:cubicBezTo>
                <a:cubicBezTo>
                  <a:pt x="577" y="660"/>
                  <a:pt x="615" y="698"/>
                  <a:pt x="665" y="698"/>
                </a:cubicBezTo>
                <a:cubicBezTo>
                  <a:pt x="665" y="698"/>
                  <a:pt x="665" y="698"/>
                  <a:pt x="786" y="698"/>
                </a:cubicBezTo>
                <a:cubicBezTo>
                  <a:pt x="835" y="698"/>
                  <a:pt x="874" y="660"/>
                  <a:pt x="874" y="611"/>
                </a:cubicBezTo>
                <a:close/>
                <a:moveTo>
                  <a:pt x="1341" y="214"/>
                </a:moveTo>
                <a:cubicBezTo>
                  <a:pt x="1390" y="214"/>
                  <a:pt x="1429" y="253"/>
                  <a:pt x="1429" y="297"/>
                </a:cubicBezTo>
                <a:cubicBezTo>
                  <a:pt x="1429" y="297"/>
                  <a:pt x="1429" y="297"/>
                  <a:pt x="1429" y="528"/>
                </a:cubicBezTo>
                <a:cubicBezTo>
                  <a:pt x="1429" y="528"/>
                  <a:pt x="1429" y="528"/>
                  <a:pt x="874" y="528"/>
                </a:cubicBezTo>
                <a:cubicBezTo>
                  <a:pt x="874" y="528"/>
                  <a:pt x="874" y="528"/>
                  <a:pt x="874" y="489"/>
                </a:cubicBezTo>
                <a:cubicBezTo>
                  <a:pt x="874" y="445"/>
                  <a:pt x="835" y="407"/>
                  <a:pt x="786" y="407"/>
                </a:cubicBezTo>
                <a:cubicBezTo>
                  <a:pt x="786" y="407"/>
                  <a:pt x="786" y="407"/>
                  <a:pt x="665" y="407"/>
                </a:cubicBezTo>
                <a:cubicBezTo>
                  <a:pt x="615" y="407"/>
                  <a:pt x="577" y="445"/>
                  <a:pt x="577" y="489"/>
                </a:cubicBezTo>
                <a:cubicBezTo>
                  <a:pt x="577" y="489"/>
                  <a:pt x="577" y="489"/>
                  <a:pt x="577" y="528"/>
                </a:cubicBezTo>
                <a:cubicBezTo>
                  <a:pt x="577" y="528"/>
                  <a:pt x="577" y="528"/>
                  <a:pt x="0" y="528"/>
                </a:cubicBezTo>
                <a:cubicBezTo>
                  <a:pt x="0" y="528"/>
                  <a:pt x="0" y="528"/>
                  <a:pt x="0" y="297"/>
                </a:cubicBezTo>
                <a:cubicBezTo>
                  <a:pt x="0" y="253"/>
                  <a:pt x="44" y="214"/>
                  <a:pt x="88" y="214"/>
                </a:cubicBezTo>
                <a:cubicBezTo>
                  <a:pt x="88" y="214"/>
                  <a:pt x="88" y="214"/>
                  <a:pt x="258" y="214"/>
                </a:cubicBezTo>
                <a:cubicBezTo>
                  <a:pt x="258" y="214"/>
                  <a:pt x="258" y="214"/>
                  <a:pt x="258" y="104"/>
                </a:cubicBezTo>
                <a:cubicBezTo>
                  <a:pt x="258" y="44"/>
                  <a:pt x="313" y="0"/>
                  <a:pt x="384" y="0"/>
                </a:cubicBezTo>
                <a:cubicBezTo>
                  <a:pt x="384" y="0"/>
                  <a:pt x="384" y="0"/>
                  <a:pt x="1039" y="0"/>
                </a:cubicBezTo>
                <a:cubicBezTo>
                  <a:pt x="1110" y="0"/>
                  <a:pt x="1165" y="44"/>
                  <a:pt x="1165" y="104"/>
                </a:cubicBezTo>
                <a:cubicBezTo>
                  <a:pt x="1165" y="104"/>
                  <a:pt x="1165" y="104"/>
                  <a:pt x="1165" y="214"/>
                </a:cubicBezTo>
                <a:cubicBezTo>
                  <a:pt x="1165" y="214"/>
                  <a:pt x="1165" y="214"/>
                  <a:pt x="1341" y="214"/>
                </a:cubicBezTo>
                <a:close/>
                <a:moveTo>
                  <a:pt x="1082" y="214"/>
                </a:moveTo>
                <a:cubicBezTo>
                  <a:pt x="1082" y="214"/>
                  <a:pt x="1082" y="214"/>
                  <a:pt x="1082" y="214"/>
                </a:cubicBezTo>
                <a:cubicBezTo>
                  <a:pt x="1082" y="104"/>
                  <a:pt x="1082" y="104"/>
                  <a:pt x="1082" y="104"/>
                </a:cubicBezTo>
                <a:cubicBezTo>
                  <a:pt x="1082" y="93"/>
                  <a:pt x="1066" y="77"/>
                  <a:pt x="1039" y="77"/>
                </a:cubicBezTo>
                <a:cubicBezTo>
                  <a:pt x="1039" y="77"/>
                  <a:pt x="1039" y="77"/>
                  <a:pt x="384" y="77"/>
                </a:cubicBezTo>
                <a:cubicBezTo>
                  <a:pt x="352" y="77"/>
                  <a:pt x="335" y="93"/>
                  <a:pt x="335" y="104"/>
                </a:cubicBezTo>
                <a:cubicBezTo>
                  <a:pt x="335" y="104"/>
                  <a:pt x="335" y="104"/>
                  <a:pt x="335" y="214"/>
                </a:cubicBezTo>
                <a:cubicBezTo>
                  <a:pt x="335" y="214"/>
                  <a:pt x="335" y="214"/>
                  <a:pt x="1082" y="214"/>
                </a:cubicBezTo>
                <a:close/>
              </a:path>
            </a:pathLst>
          </a:custGeom>
          <a:solidFill>
            <a:srgbClr val="8CC600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8987">
              <a:defRPr/>
            </a:pPr>
            <a:endParaRPr lang="en-US" sz="2400" kern="0">
              <a:solidFill>
                <a:srgbClr val="292929"/>
              </a:solidFill>
              <a:latin typeface="Segoe UI"/>
            </a:endParaRPr>
          </a:p>
        </p:txBody>
      </p:sp>
      <p:sp>
        <p:nvSpPr>
          <p:cNvPr id="23" name="Right Arrow 66"/>
          <p:cNvSpPr/>
          <p:nvPr/>
        </p:nvSpPr>
        <p:spPr bwMode="auto">
          <a:xfrm>
            <a:off x="6878041" y="5778571"/>
            <a:ext cx="501086" cy="397095"/>
          </a:xfrm>
          <a:prstGeom prst="rightArrow">
            <a:avLst/>
          </a:prstGeom>
          <a:solidFill>
            <a:srgbClr val="1D4380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800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24" name="Rectangle 23"/>
          <p:cNvSpPr/>
          <p:nvPr/>
        </p:nvSpPr>
        <p:spPr bwMode="auto">
          <a:xfrm>
            <a:off x="6024776" y="2021960"/>
            <a:ext cx="2286000" cy="999460"/>
          </a:xfrm>
          <a:prstGeom prst="rect">
            <a:avLst/>
          </a:prstGeom>
          <a:solidFill>
            <a:srgbClr val="00AEEF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</a:rPr>
              <a:t>Controller</a:t>
            </a:r>
          </a:p>
        </p:txBody>
      </p:sp>
      <p:sp>
        <p:nvSpPr>
          <p:cNvPr id="25" name="Rectangle 24"/>
          <p:cNvSpPr/>
          <p:nvPr/>
        </p:nvSpPr>
        <p:spPr bwMode="auto">
          <a:xfrm>
            <a:off x="6024776" y="4301665"/>
            <a:ext cx="2286000" cy="999460"/>
          </a:xfrm>
          <a:prstGeom prst="rect">
            <a:avLst/>
          </a:prstGeom>
          <a:solidFill>
            <a:srgbClr val="00AEEF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</a:rPr>
              <a:t>View</a:t>
            </a:r>
          </a:p>
        </p:txBody>
      </p:sp>
      <p:sp>
        <p:nvSpPr>
          <p:cNvPr id="26" name="Right Arrow 73"/>
          <p:cNvSpPr/>
          <p:nvPr/>
        </p:nvSpPr>
        <p:spPr bwMode="auto">
          <a:xfrm>
            <a:off x="3019306" y="2021961"/>
            <a:ext cx="2286000" cy="999459"/>
          </a:xfrm>
          <a:prstGeom prst="rightArrow">
            <a:avLst/>
          </a:prstGeom>
          <a:solidFill>
            <a:srgbClr val="1D4380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</a:rPr>
              <a:t>Request</a:t>
            </a:r>
          </a:p>
        </p:txBody>
      </p:sp>
      <p:sp>
        <p:nvSpPr>
          <p:cNvPr id="27" name="Left Arrow 75"/>
          <p:cNvSpPr/>
          <p:nvPr/>
        </p:nvSpPr>
        <p:spPr bwMode="auto">
          <a:xfrm>
            <a:off x="3019306" y="4294578"/>
            <a:ext cx="2286000" cy="999459"/>
          </a:xfrm>
          <a:prstGeom prst="leftArrow">
            <a:avLst/>
          </a:prstGeom>
          <a:solidFill>
            <a:srgbClr val="1D4380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</a:rPr>
              <a:t>Response</a:t>
            </a:r>
          </a:p>
        </p:txBody>
      </p:sp>
      <p:sp>
        <p:nvSpPr>
          <p:cNvPr id="28" name="Content Placeholder 2"/>
          <p:cNvSpPr txBox="1">
            <a:spLocks/>
          </p:cNvSpPr>
          <p:nvPr/>
        </p:nvSpPr>
        <p:spPr>
          <a:xfrm>
            <a:off x="7698415" y="3543059"/>
            <a:ext cx="1143000" cy="39695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460375" indent="-460375" algn="l" defTabSz="914363" rtl="0" eaLnBrk="1" latinLnBrk="0" hangingPunct="1">
              <a:lnSpc>
                <a:spcPct val="90000"/>
              </a:lnSpc>
              <a:spcBef>
                <a:spcPct val="20000"/>
              </a:spcBef>
              <a:buSzPct val="80000"/>
              <a:buFont typeface="Arial" pitchFamily="34" charset="0"/>
              <a:buChar char="•"/>
              <a:defRPr sz="3200" kern="1200">
                <a:gradFill>
                  <a:gsLst>
                    <a:gs pos="0">
                      <a:srgbClr val="595959"/>
                    </a:gs>
                    <a:gs pos="86000">
                      <a:srgbClr val="595959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855663" indent="-395288" algn="l" defTabSz="914363" rtl="0" eaLnBrk="1" latinLnBrk="0" hangingPunct="1">
              <a:lnSpc>
                <a:spcPct val="90000"/>
              </a:lnSpc>
              <a:spcBef>
                <a:spcPct val="20000"/>
              </a:spcBef>
              <a:buSzPct val="80000"/>
              <a:buFont typeface="Arial" pitchFamily="34" charset="0"/>
              <a:buChar char="•"/>
              <a:defRPr sz="2800" kern="1200">
                <a:gradFill>
                  <a:gsLst>
                    <a:gs pos="0">
                      <a:srgbClr val="595959"/>
                    </a:gs>
                    <a:gs pos="86000">
                      <a:srgbClr val="595959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1258888" indent="-403225" algn="l" defTabSz="914363" rtl="0" eaLnBrk="1" latinLnBrk="0" hangingPunct="1">
              <a:lnSpc>
                <a:spcPct val="90000"/>
              </a:lnSpc>
              <a:spcBef>
                <a:spcPct val="20000"/>
              </a:spcBef>
              <a:buSzPct val="80000"/>
              <a:buFont typeface="Arial" pitchFamily="34" charset="0"/>
              <a:buChar char="•"/>
              <a:defRPr sz="2400" kern="1200">
                <a:gradFill>
                  <a:gsLst>
                    <a:gs pos="0">
                      <a:srgbClr val="595959"/>
                    </a:gs>
                    <a:gs pos="86000">
                      <a:srgbClr val="595959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604963" indent="-346075" algn="l" defTabSz="914363" rtl="0" eaLnBrk="1" latinLnBrk="0" hangingPunct="1">
              <a:lnSpc>
                <a:spcPct val="90000"/>
              </a:lnSpc>
              <a:spcBef>
                <a:spcPct val="20000"/>
              </a:spcBef>
              <a:buSzPct val="80000"/>
              <a:buFont typeface="Arial" pitchFamily="34" charset="0"/>
              <a:buChar char="•"/>
              <a:defRPr sz="2000" kern="1200">
                <a:gradFill>
                  <a:gsLst>
                    <a:gs pos="0">
                      <a:srgbClr val="595959"/>
                    </a:gs>
                    <a:gs pos="86000">
                      <a:srgbClr val="595959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941513" indent="-336550" algn="l" defTabSz="914363" rtl="0" eaLnBrk="1" latinLnBrk="0" hangingPunct="1">
              <a:lnSpc>
                <a:spcPct val="90000"/>
              </a:lnSpc>
              <a:spcBef>
                <a:spcPct val="20000"/>
              </a:spcBef>
              <a:buSzPct val="80000"/>
              <a:buFont typeface="Arial" pitchFamily="34" charset="0"/>
              <a:buChar char="•"/>
              <a:defRPr sz="2000" kern="1200">
                <a:gradFill>
                  <a:gsLst>
                    <a:gs pos="0">
                      <a:srgbClr val="595959"/>
                    </a:gs>
                    <a:gs pos="86000">
                      <a:srgbClr val="595959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685864">
              <a:spcBef>
                <a:spcPts val="1200"/>
              </a:spcBef>
              <a:buNone/>
              <a:defRPr/>
            </a:pPr>
            <a:r>
              <a:rPr lang="en-US" sz="2400" dirty="0">
                <a:solidFill>
                  <a:srgbClr val="00AEEF"/>
                </a:solidFill>
                <a:latin typeface="Segoe UI"/>
              </a:rPr>
              <a:t>Model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379127" y="5469286"/>
            <a:ext cx="112723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rgbClr val="8CC6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</a:t>
            </a:r>
            <a:endParaRPr lang="en-US" sz="2400" dirty="0">
              <a:solidFill>
                <a:srgbClr val="8CC600"/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720874" y="3480138"/>
            <a:ext cx="112723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rgbClr val="8CC6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</a:t>
            </a:r>
            <a:endParaRPr lang="en-US" sz="2400" dirty="0">
              <a:solidFill>
                <a:srgbClr val="8CC600"/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126591" y="3741534"/>
            <a:ext cx="9499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00AEEF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</a:t>
            </a:r>
            <a:endParaRPr lang="en-US" dirty="0">
              <a:solidFill>
                <a:srgbClr val="00AEEF"/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sp>
        <p:nvSpPr>
          <p:cNvPr id="3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fr-BE" dirty="0">
                <a:latin typeface="Patua One" panose="02000000000000000000" pitchFamily="50" charset="0"/>
              </a:rPr>
              <a:t>Model, </a:t>
            </a:r>
            <a:r>
              <a:rPr lang="fr-BE" dirty="0" err="1">
                <a:latin typeface="Patua One" panose="02000000000000000000" pitchFamily="50" charset="0"/>
              </a:rPr>
              <a:t>Views</a:t>
            </a:r>
            <a:r>
              <a:rPr lang="fr-BE" dirty="0">
                <a:latin typeface="Patua One" panose="02000000000000000000" pitchFamily="50" charset="0"/>
              </a:rPr>
              <a:t> and </a:t>
            </a:r>
            <a:r>
              <a:rPr lang="fr-BE" dirty="0" err="1">
                <a:latin typeface="Patua One" panose="02000000000000000000" pitchFamily="50" charset="0"/>
              </a:rPr>
              <a:t>Controllers</a:t>
            </a:r>
            <a:endParaRPr lang="en-US" dirty="0">
              <a:latin typeface="Patua One" panose="020000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9503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/>
      <p:bldP spid="29" grpId="0"/>
      <p:bldP spid="30" grpId="0"/>
      <p:bldP spid="31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fr-BE" dirty="0" err="1">
                <a:latin typeface="Patua One" panose="02000000000000000000" pitchFamily="50" charset="0"/>
              </a:rPr>
              <a:t>EntityFramework</a:t>
            </a:r>
            <a:r>
              <a:rPr lang="fr-BE" dirty="0">
                <a:latin typeface="Patua One" panose="02000000000000000000" pitchFamily="50" charset="0"/>
              </a:rPr>
              <a:t> – Code First</a:t>
            </a:r>
            <a:endParaRPr lang="en-US" dirty="0">
              <a:latin typeface="Patua One" panose="02000000000000000000" pitchFamily="50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7162" y="1436915"/>
            <a:ext cx="5096638" cy="5215164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908050" y="1690688"/>
            <a:ext cx="528955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3600" dirty="0">
                <a:latin typeface="Calibri (body)"/>
              </a:rPr>
              <a:t>Le modèle de données est constitué de </a:t>
            </a:r>
            <a:r>
              <a:rPr lang="fr-BE" sz="3600" b="1" dirty="0">
                <a:latin typeface="Calibri (body)"/>
              </a:rPr>
              <a:t>simples classes</a:t>
            </a:r>
            <a:r>
              <a:rPr lang="fr-BE" sz="3600" dirty="0">
                <a:latin typeface="Calibri (body)"/>
              </a:rPr>
              <a:t>.</a:t>
            </a:r>
          </a:p>
          <a:p>
            <a:endParaRPr lang="fr-BE" sz="3600" dirty="0">
              <a:latin typeface="Calibri (body)"/>
            </a:endParaRPr>
          </a:p>
          <a:p>
            <a:r>
              <a:rPr lang="fr-BE" sz="3600" dirty="0">
                <a:latin typeface="Calibri (body)"/>
              </a:rPr>
              <a:t>Les relations sont déduites des </a:t>
            </a:r>
            <a:r>
              <a:rPr lang="fr-BE" sz="3600" b="1" dirty="0">
                <a:latin typeface="Calibri (body)"/>
              </a:rPr>
              <a:t>conventions de nommages</a:t>
            </a:r>
            <a:r>
              <a:rPr lang="fr-BE" sz="3600" dirty="0">
                <a:latin typeface="Calibri (body)"/>
              </a:rPr>
              <a:t>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8988" y="1609725"/>
            <a:ext cx="2327583" cy="397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9651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fr-BE" dirty="0" err="1">
                <a:latin typeface="Patua One" panose="02000000000000000000" pitchFamily="50" charset="0"/>
              </a:rPr>
              <a:t>EntityFramework</a:t>
            </a:r>
            <a:r>
              <a:rPr lang="fr-BE" dirty="0">
                <a:latin typeface="Patua One" panose="02000000000000000000" pitchFamily="50" charset="0"/>
              </a:rPr>
              <a:t> – Code First</a:t>
            </a:r>
            <a:endParaRPr lang="en-US" dirty="0">
              <a:latin typeface="Patua One" panose="02000000000000000000" pitchFamily="50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908050" y="1690688"/>
            <a:ext cx="916486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fr-BE" sz="3600" dirty="0">
                <a:latin typeface="Calibri (body)"/>
              </a:rPr>
              <a:t>Si le modèle est impliqué dans une relation autre que 1:1, il doit avoir un </a:t>
            </a:r>
            <a:r>
              <a:rPr lang="fr-BE" sz="3600" b="1" dirty="0">
                <a:latin typeface="Calibri (body)"/>
              </a:rPr>
              <a:t>Id </a:t>
            </a:r>
            <a:r>
              <a:rPr lang="fr-BE" sz="3600" dirty="0">
                <a:latin typeface="Calibri (body)"/>
              </a:rPr>
              <a:t>(généré automatiquement par la DB).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fr-BE" sz="3600" dirty="0">
                <a:latin typeface="Calibri (body)"/>
              </a:rPr>
              <a:t>Les clés étrangères sont déduites grâce au suffixe </a:t>
            </a:r>
            <a:r>
              <a:rPr lang="fr-BE" sz="3600" b="1" dirty="0">
                <a:latin typeface="Calibri (body)"/>
              </a:rPr>
              <a:t>Id</a:t>
            </a:r>
            <a:r>
              <a:rPr lang="fr-BE" sz="3600" dirty="0">
                <a:latin typeface="Calibri (body)"/>
              </a:rPr>
              <a:t>. Exemple : </a:t>
            </a:r>
          </a:p>
          <a:p>
            <a:endParaRPr lang="fr-BE" sz="3600" dirty="0">
              <a:latin typeface="Calibri (body)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5134"/>
          <a:stretch/>
        </p:blipFill>
        <p:spPr>
          <a:xfrm>
            <a:off x="1431470" y="4557485"/>
            <a:ext cx="8503557" cy="1680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2116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5563" y="885824"/>
            <a:ext cx="5426514" cy="24987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633719" y="2920311"/>
            <a:ext cx="6924562" cy="1017378"/>
          </a:xfrm>
          <a:prstGeom prst="rect">
            <a:avLst/>
          </a:prstGeom>
          <a:noFill/>
        </p:spPr>
        <p:txBody>
          <a:bodyPr wrap="none" rtlCol="0">
            <a:normAutofit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BE" sz="6600" b="1" i="0" u="none" strike="noStrike" kern="1200" cap="none" spc="50" normalizeH="0" baseline="0" noProof="0" dirty="0">
                <a:ln w="0"/>
                <a:solidFill>
                  <a:srgbClr val="FFFFFF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Patua One" panose="02000000000000000000" pitchFamily="50" charset="0"/>
                <a:ea typeface="+mn-ea"/>
                <a:cs typeface="+mn-cs"/>
              </a:rPr>
              <a:t>Git</a:t>
            </a:r>
            <a:endParaRPr kumimoji="0" lang="en-US" sz="6600" b="1" i="0" u="none" strike="noStrike" kern="1200" cap="none" spc="50" normalizeH="0" baseline="0" noProof="0" dirty="0">
              <a:ln w="0"/>
              <a:solidFill>
                <a:srgbClr val="FFFFFF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uLnTx/>
              <a:uFillTx/>
              <a:latin typeface="Patua One" panose="02000000000000000000" pitchFamily="50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5844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55628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fr-BE" dirty="0" err="1">
                <a:latin typeface="Patua One" panose="02000000000000000000" pitchFamily="50" charset="0"/>
              </a:rPr>
              <a:t>EntityFramework</a:t>
            </a:r>
            <a:r>
              <a:rPr lang="fr-BE" dirty="0">
                <a:latin typeface="Patua One" panose="02000000000000000000" pitchFamily="50" charset="0"/>
              </a:rPr>
              <a:t> – Code First</a:t>
            </a:r>
            <a:endParaRPr lang="en-US" dirty="0">
              <a:latin typeface="Patua One" panose="02000000000000000000" pitchFamily="50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908050" y="1690688"/>
            <a:ext cx="9164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3600" dirty="0">
                <a:latin typeface="Calibri (body)"/>
              </a:rPr>
              <a:t>Activer les migrations (crée un dossier dédié)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308913"/>
            <a:ext cx="6819900" cy="14382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359026"/>
            <a:ext cx="10744200" cy="131445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08050" y="3662582"/>
            <a:ext cx="9164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3600" dirty="0">
                <a:latin typeface="Calibri (body)"/>
              </a:rPr>
              <a:t>Ajouter une migration</a:t>
            </a:r>
          </a:p>
        </p:txBody>
      </p:sp>
    </p:spTree>
    <p:extLst>
      <p:ext uri="{BB962C8B-B14F-4D97-AF65-F5344CB8AC3E}">
        <p14:creationId xmlns:p14="http://schemas.microsoft.com/office/powerpoint/2010/main" val="43511696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BE" b="1" u="sng" dirty="0"/>
              <a:t>Attention</a:t>
            </a:r>
            <a:r>
              <a:rPr lang="fr-BE" dirty="0"/>
              <a:t> :</a:t>
            </a:r>
          </a:p>
          <a:p>
            <a:pPr>
              <a:buFontTx/>
              <a:buChar char="-"/>
            </a:pPr>
            <a:r>
              <a:rPr lang="fr-BE" dirty="0"/>
              <a:t>Les fichiers de migrations font évoluer la base de données de manière incrémentale</a:t>
            </a:r>
          </a:p>
          <a:p>
            <a:pPr>
              <a:buFontTx/>
              <a:buChar char="-"/>
            </a:pPr>
            <a:r>
              <a:rPr lang="fr-BE" dirty="0"/>
              <a:t>La migration se base sur l’état courant de la DB. Il ne peut y avoir de migration en attente d’application pour en générer une nouvelle.</a:t>
            </a:r>
          </a:p>
          <a:p>
            <a:pPr>
              <a:buFontTx/>
              <a:buChar char="-"/>
            </a:pPr>
            <a:r>
              <a:rPr lang="fr-BE" dirty="0"/>
              <a:t>Si la base de données a été modifiée avant l’application d’une migration, la migration peut échouer ou se terminer mais laisser la base de données dans un état non-voulu.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838200" y="36217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BE" dirty="0" err="1">
                <a:latin typeface="Patua One" panose="02000000000000000000" pitchFamily="50" charset="0"/>
              </a:rPr>
              <a:t>EntityFramework</a:t>
            </a:r>
            <a:r>
              <a:rPr lang="fr-BE" dirty="0">
                <a:latin typeface="Patua One" panose="02000000000000000000" pitchFamily="50" charset="0"/>
              </a:rPr>
              <a:t> – Code First</a:t>
            </a:r>
            <a:endParaRPr lang="en-US" dirty="0">
              <a:latin typeface="Patua One" panose="020000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28931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73922467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itle 1"/>
          <p:cNvSpPr txBox="1">
            <a:spLocks/>
          </p:cNvSpPr>
          <p:nvPr/>
        </p:nvSpPr>
        <p:spPr>
          <a:xfrm>
            <a:off x="838200" y="36217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BE" dirty="0">
                <a:latin typeface="Patua One" panose="02000000000000000000" pitchFamily="50" charset="0"/>
              </a:rPr>
              <a:t>Web </a:t>
            </a:r>
            <a:r>
              <a:rPr lang="fr-BE" dirty="0" err="1">
                <a:latin typeface="Patua One" panose="02000000000000000000" pitchFamily="50" charset="0"/>
              </a:rPr>
              <a:t>project</a:t>
            </a:r>
            <a:r>
              <a:rPr lang="fr-BE" dirty="0">
                <a:latin typeface="Patua One" panose="02000000000000000000" pitchFamily="50" charset="0"/>
              </a:rPr>
              <a:t> – Architecture</a:t>
            </a:r>
            <a:endParaRPr lang="en-US" dirty="0">
              <a:latin typeface="Patua One" panose="020000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07206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838200" y="36217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BE" dirty="0">
                <a:latin typeface="Patua One" panose="02000000000000000000" pitchFamily="50" charset="0"/>
              </a:rPr>
              <a:t>Web </a:t>
            </a:r>
            <a:r>
              <a:rPr lang="fr-BE" dirty="0" err="1">
                <a:latin typeface="Patua One" panose="02000000000000000000" pitchFamily="50" charset="0"/>
              </a:rPr>
              <a:t>project</a:t>
            </a:r>
            <a:r>
              <a:rPr lang="fr-BE" dirty="0">
                <a:latin typeface="Patua One" panose="02000000000000000000" pitchFamily="50" charset="0"/>
              </a:rPr>
              <a:t> – </a:t>
            </a:r>
            <a:r>
              <a:rPr lang="fr-BE" dirty="0" err="1">
                <a:latin typeface="Patua One" panose="02000000000000000000" pitchFamily="50" charset="0"/>
              </a:rPr>
              <a:t>Database</a:t>
            </a:r>
            <a:r>
              <a:rPr lang="fr-BE" dirty="0">
                <a:latin typeface="Patua One" panose="02000000000000000000" pitchFamily="50" charset="0"/>
              </a:rPr>
              <a:t> </a:t>
            </a:r>
            <a:r>
              <a:rPr lang="fr-BE" dirty="0" err="1">
                <a:latin typeface="Patua One" panose="02000000000000000000" pitchFamily="50" charset="0"/>
              </a:rPr>
              <a:t>Context</a:t>
            </a:r>
            <a:endParaRPr lang="en-US" dirty="0">
              <a:latin typeface="Patua One" panose="02000000000000000000" pitchFamily="50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BE" dirty="0"/>
              <a:t>Expose la base de données. Première couche d’abstraction.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445657"/>
            <a:ext cx="82677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64920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838200" y="36217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BE" dirty="0">
                <a:latin typeface="Patua One" panose="02000000000000000000" pitchFamily="50" charset="0"/>
              </a:rPr>
              <a:t>Web </a:t>
            </a:r>
            <a:r>
              <a:rPr lang="fr-BE" dirty="0" err="1">
                <a:latin typeface="Patua One" panose="02000000000000000000" pitchFamily="50" charset="0"/>
              </a:rPr>
              <a:t>project</a:t>
            </a:r>
            <a:r>
              <a:rPr lang="fr-BE" dirty="0">
                <a:latin typeface="Patua One" panose="02000000000000000000" pitchFamily="50" charset="0"/>
              </a:rPr>
              <a:t> – </a:t>
            </a:r>
            <a:r>
              <a:rPr lang="fr-BE" dirty="0" err="1">
                <a:latin typeface="Patua One" panose="02000000000000000000" pitchFamily="50" charset="0"/>
              </a:rPr>
              <a:t>Database</a:t>
            </a:r>
            <a:r>
              <a:rPr lang="fr-BE" dirty="0">
                <a:latin typeface="Patua One" panose="02000000000000000000" pitchFamily="50" charset="0"/>
              </a:rPr>
              <a:t> </a:t>
            </a:r>
            <a:r>
              <a:rPr lang="fr-BE" dirty="0" err="1">
                <a:latin typeface="Patua One" panose="02000000000000000000" pitchFamily="50" charset="0"/>
              </a:rPr>
              <a:t>Context</a:t>
            </a:r>
            <a:endParaRPr lang="en-US" dirty="0">
              <a:latin typeface="Patua One" panose="02000000000000000000" pitchFamily="50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BE" dirty="0"/>
              <a:t>On </a:t>
            </a:r>
            <a:r>
              <a:rPr lang="fr-BE" b="1" u="sng" dirty="0"/>
              <a:t>n’expose jamais la base de données </a:t>
            </a:r>
            <a:r>
              <a:rPr lang="fr-BE" dirty="0"/>
              <a:t>directement à un client.</a:t>
            </a:r>
          </a:p>
          <a:p>
            <a:pPr marL="0" indent="0">
              <a:buNone/>
            </a:pPr>
            <a:endParaRPr lang="fr-BE" dirty="0"/>
          </a:p>
          <a:p>
            <a:pPr marL="0" indent="0">
              <a:buNone/>
            </a:pPr>
            <a:r>
              <a:rPr lang="fr-BE" dirty="0"/>
              <a:t>Le fait d’avoir des couches d’abstraction vous permet de limiter la manière d’influer sur la base de données et de garder le contrôle pour </a:t>
            </a:r>
            <a:r>
              <a:rPr lang="fr-BE" b="1" dirty="0"/>
              <a:t>conserver l’intégrité </a:t>
            </a:r>
            <a:r>
              <a:rPr lang="fr-BE" dirty="0"/>
              <a:t>et la </a:t>
            </a:r>
            <a:r>
              <a:rPr lang="fr-BE" b="1" dirty="0"/>
              <a:t>cohérence</a:t>
            </a:r>
            <a:r>
              <a:rPr lang="fr-BE" dirty="0"/>
              <a:t> des données, ainsi que leur </a:t>
            </a:r>
            <a:r>
              <a:rPr lang="fr-BE" b="1" dirty="0"/>
              <a:t>sécurité</a:t>
            </a:r>
            <a:r>
              <a:rPr lang="fr-BE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325578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838200" y="36217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BE" dirty="0">
                <a:latin typeface="Patua One" panose="02000000000000000000" pitchFamily="50" charset="0"/>
              </a:rPr>
              <a:t>Web </a:t>
            </a:r>
            <a:r>
              <a:rPr lang="fr-BE" dirty="0" err="1">
                <a:latin typeface="Patua One" panose="02000000000000000000" pitchFamily="50" charset="0"/>
              </a:rPr>
              <a:t>project</a:t>
            </a:r>
            <a:r>
              <a:rPr lang="fr-BE" dirty="0">
                <a:latin typeface="Patua One" panose="02000000000000000000" pitchFamily="50" charset="0"/>
              </a:rPr>
              <a:t> – </a:t>
            </a:r>
            <a:r>
              <a:rPr lang="fr-BE" dirty="0" err="1">
                <a:latin typeface="Patua One" panose="02000000000000000000" pitchFamily="50" charset="0"/>
              </a:rPr>
              <a:t>UnitOfWork</a:t>
            </a:r>
            <a:r>
              <a:rPr lang="fr-BE" dirty="0">
                <a:latin typeface="Patua One" panose="02000000000000000000" pitchFamily="50" charset="0"/>
              </a:rPr>
              <a:t> &amp; </a:t>
            </a:r>
            <a:r>
              <a:rPr lang="fr-BE" dirty="0" err="1">
                <a:latin typeface="Patua One" panose="02000000000000000000" pitchFamily="50" charset="0"/>
              </a:rPr>
              <a:t>Repositories</a:t>
            </a:r>
            <a:endParaRPr lang="en-US" dirty="0">
              <a:latin typeface="Patua One" panose="02000000000000000000" pitchFamily="50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BE" dirty="0"/>
              <a:t>Le </a:t>
            </a:r>
            <a:r>
              <a:rPr lang="fr-BE" b="1" dirty="0" err="1"/>
              <a:t>Repository</a:t>
            </a:r>
            <a:r>
              <a:rPr lang="fr-BE" b="1" dirty="0"/>
              <a:t> Pattern </a:t>
            </a:r>
            <a:r>
              <a:rPr lang="fr-BE" dirty="0"/>
              <a:t>permet </a:t>
            </a:r>
            <a:r>
              <a:rPr lang="fr-BE" b="1" dirty="0"/>
              <a:t>d’exposer les données de manière cohérente</a:t>
            </a:r>
            <a:r>
              <a:rPr lang="fr-BE" dirty="0"/>
              <a:t>, et de </a:t>
            </a:r>
            <a:r>
              <a:rPr lang="fr-BE" b="1" dirty="0"/>
              <a:t>généraliser </a:t>
            </a:r>
            <a:r>
              <a:rPr lang="fr-BE" dirty="0"/>
              <a:t>les appels.</a:t>
            </a:r>
          </a:p>
          <a:p>
            <a:pPr marL="0" indent="0">
              <a:buNone/>
            </a:pPr>
            <a:r>
              <a:rPr lang="fr-BE" dirty="0"/>
              <a:t>Moins de code redondant </a:t>
            </a:r>
            <a:r>
              <a:rPr lang="fr-BE" dirty="0">
                <a:sym typeface="Wingdings" panose="05000000000000000000" pitchFamily="2" charset="2"/>
              </a:rPr>
              <a:t> plus facile à maintenir.</a:t>
            </a:r>
          </a:p>
          <a:p>
            <a:pPr marL="0" indent="0">
              <a:buNone/>
            </a:pPr>
            <a:endParaRPr lang="fr-BE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fr-BE" dirty="0"/>
          </a:p>
          <a:p>
            <a:pPr>
              <a:buFontTx/>
              <a:buChar char="-"/>
            </a:pPr>
            <a:endParaRPr lang="fr-BE" dirty="0"/>
          </a:p>
          <a:p>
            <a:pPr marL="0" indent="0">
              <a:buNone/>
            </a:pPr>
            <a:endParaRPr lang="fr-BE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190875"/>
            <a:ext cx="7477125" cy="3667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54402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838200" y="36217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BE" dirty="0">
                <a:latin typeface="Patua One" panose="02000000000000000000" pitchFamily="50" charset="0"/>
              </a:rPr>
              <a:t>Web </a:t>
            </a:r>
            <a:r>
              <a:rPr lang="fr-BE" dirty="0" err="1">
                <a:latin typeface="Patua One" panose="02000000000000000000" pitchFamily="50" charset="0"/>
              </a:rPr>
              <a:t>project</a:t>
            </a:r>
            <a:r>
              <a:rPr lang="fr-BE" dirty="0">
                <a:latin typeface="Patua One" panose="02000000000000000000" pitchFamily="50" charset="0"/>
              </a:rPr>
              <a:t> – </a:t>
            </a:r>
            <a:r>
              <a:rPr lang="fr-BE" dirty="0" err="1">
                <a:latin typeface="Patua One" panose="02000000000000000000" pitchFamily="50" charset="0"/>
              </a:rPr>
              <a:t>UnitOfWork</a:t>
            </a:r>
            <a:r>
              <a:rPr lang="fr-BE" dirty="0">
                <a:latin typeface="Patua One" panose="02000000000000000000" pitchFamily="50" charset="0"/>
              </a:rPr>
              <a:t> &amp; </a:t>
            </a:r>
            <a:r>
              <a:rPr lang="fr-BE" dirty="0" err="1">
                <a:latin typeface="Patua One" panose="02000000000000000000" pitchFamily="50" charset="0"/>
              </a:rPr>
              <a:t>Repositories</a:t>
            </a:r>
            <a:endParaRPr lang="en-US" dirty="0">
              <a:latin typeface="Patua One" panose="02000000000000000000" pitchFamily="50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fr-BE" dirty="0"/>
              <a:t>Un </a:t>
            </a:r>
            <a:r>
              <a:rPr lang="fr-BE" b="1" dirty="0" err="1"/>
              <a:t>Repository</a:t>
            </a:r>
            <a:r>
              <a:rPr lang="fr-BE" dirty="0"/>
              <a:t> expose généralement les fonctions </a:t>
            </a:r>
            <a:r>
              <a:rPr lang="fr-BE" b="1" dirty="0"/>
              <a:t>CRUD</a:t>
            </a:r>
            <a:r>
              <a:rPr lang="fr-BE" dirty="0"/>
              <a:t> :</a:t>
            </a:r>
          </a:p>
          <a:p>
            <a:pPr marL="0" indent="0">
              <a:buNone/>
            </a:pPr>
            <a:r>
              <a:rPr lang="fr-BE" dirty="0" err="1">
                <a:sym typeface="Wingdings" panose="05000000000000000000" pitchFamily="2" charset="2"/>
              </a:rPr>
              <a:t>Create</a:t>
            </a:r>
            <a:r>
              <a:rPr lang="fr-BE" dirty="0">
                <a:sym typeface="Wingdings" panose="05000000000000000000" pitchFamily="2" charset="2"/>
              </a:rPr>
              <a:t>, Read, </a:t>
            </a:r>
            <a:r>
              <a:rPr lang="fr-BE" i="1" dirty="0">
                <a:sym typeface="Wingdings" panose="05000000000000000000" pitchFamily="2" charset="2"/>
              </a:rPr>
              <a:t>Update, </a:t>
            </a:r>
            <a:r>
              <a:rPr lang="fr-BE" dirty="0" err="1">
                <a:sym typeface="Wingdings" panose="05000000000000000000" pitchFamily="2" charset="2"/>
              </a:rPr>
              <a:t>Delete</a:t>
            </a:r>
            <a:endParaRPr lang="fr-BE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fr-BE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fr-BE" dirty="0">
                <a:sym typeface="Wingdings" panose="05000000000000000000" pitchFamily="2" charset="2"/>
              </a:rPr>
              <a:t>Le fonctionnement de </a:t>
            </a:r>
            <a:r>
              <a:rPr lang="fr-BE" b="1" dirty="0" err="1">
                <a:sym typeface="Wingdings" panose="05000000000000000000" pitchFamily="2" charset="2"/>
              </a:rPr>
              <a:t>EntityFramework</a:t>
            </a:r>
            <a:r>
              <a:rPr lang="fr-BE" dirty="0">
                <a:sym typeface="Wingdings" panose="05000000000000000000" pitchFamily="2" charset="2"/>
              </a:rPr>
              <a:t> fait qu’une entité modifiée est mise à jour automatiquement lorsque l’on sauve le contexte si elle est </a:t>
            </a:r>
            <a:r>
              <a:rPr lang="fr-BE" dirty="0" err="1">
                <a:sym typeface="Wingdings" panose="05000000000000000000" pitchFamily="2" charset="2"/>
              </a:rPr>
              <a:t>trackée</a:t>
            </a:r>
            <a:r>
              <a:rPr lang="fr-BE" dirty="0">
                <a:sym typeface="Wingdings" panose="05000000000000000000" pitchFamily="2" charset="2"/>
              </a:rPr>
              <a:t> par celui-ci. </a:t>
            </a:r>
          </a:p>
          <a:p>
            <a:pPr marL="0" indent="0">
              <a:buNone/>
            </a:pPr>
            <a:r>
              <a:rPr lang="fr-BE" i="1" dirty="0">
                <a:sym typeface="Wingdings" panose="05000000000000000000" pitchFamily="2" charset="2"/>
              </a:rPr>
              <a:t>Plusieurs approches sont donc possibles pour l’update. L’important est de comprendre le coût de chacune d’elles en fonction de la situation.</a:t>
            </a:r>
          </a:p>
          <a:p>
            <a:pPr marL="0" indent="0">
              <a:buNone/>
            </a:pPr>
            <a:endParaRPr lang="fr-BE" i="1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fr-BE" i="1" dirty="0">
                <a:sym typeface="Wingdings" panose="05000000000000000000" pitchFamily="2" charset="2"/>
              </a:rPr>
              <a:t>Démo : mise à jour d’une entité dans le projet </a:t>
            </a:r>
            <a:r>
              <a:rPr lang="fr-BE" i="1" dirty="0" err="1">
                <a:sym typeface="Wingdings" panose="05000000000000000000" pitchFamily="2" charset="2"/>
              </a:rPr>
              <a:t>CookBook</a:t>
            </a:r>
            <a:r>
              <a:rPr lang="fr-BE" i="1" dirty="0">
                <a:sym typeface="Wingdings" panose="05000000000000000000" pitchFamily="2" charset="2"/>
              </a:rPr>
              <a:t>.</a:t>
            </a:r>
            <a:endParaRPr lang="fr-BE" dirty="0"/>
          </a:p>
          <a:p>
            <a:pPr>
              <a:buFontTx/>
              <a:buChar char="-"/>
            </a:pPr>
            <a:endParaRPr lang="fr-BE" dirty="0"/>
          </a:p>
          <a:p>
            <a:pPr marL="0" indent="0">
              <a:buNone/>
            </a:pPr>
            <a:endParaRPr lang="fr-BE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472433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838200" y="36217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BE" dirty="0">
                <a:latin typeface="Patua One" panose="02000000000000000000" pitchFamily="50" charset="0"/>
              </a:rPr>
              <a:t>Web </a:t>
            </a:r>
            <a:r>
              <a:rPr lang="fr-BE" dirty="0" err="1">
                <a:latin typeface="Patua One" panose="02000000000000000000" pitchFamily="50" charset="0"/>
              </a:rPr>
              <a:t>project</a:t>
            </a:r>
            <a:r>
              <a:rPr lang="fr-BE" dirty="0">
                <a:latin typeface="Patua One" panose="02000000000000000000" pitchFamily="50" charset="0"/>
              </a:rPr>
              <a:t> – </a:t>
            </a:r>
            <a:r>
              <a:rPr lang="fr-BE" dirty="0" err="1">
                <a:latin typeface="Patua One" panose="02000000000000000000" pitchFamily="50" charset="0"/>
              </a:rPr>
              <a:t>UnitOfWork</a:t>
            </a:r>
            <a:r>
              <a:rPr lang="fr-BE" dirty="0">
                <a:latin typeface="Patua One" panose="02000000000000000000" pitchFamily="50" charset="0"/>
              </a:rPr>
              <a:t> &amp; </a:t>
            </a:r>
            <a:r>
              <a:rPr lang="fr-BE" dirty="0" err="1">
                <a:latin typeface="Patua One" panose="02000000000000000000" pitchFamily="50" charset="0"/>
              </a:rPr>
              <a:t>Repositories</a:t>
            </a:r>
            <a:endParaRPr lang="en-US" dirty="0">
              <a:latin typeface="Patua One" panose="02000000000000000000" pitchFamily="50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BE" dirty="0"/>
              <a:t>Le </a:t>
            </a:r>
            <a:r>
              <a:rPr lang="fr-BE" dirty="0" err="1"/>
              <a:t>UnitOfWork</a:t>
            </a:r>
            <a:r>
              <a:rPr lang="fr-BE" dirty="0"/>
              <a:t> expose les </a:t>
            </a:r>
            <a:r>
              <a:rPr lang="fr-BE" b="1" dirty="0" err="1"/>
              <a:t>repositories</a:t>
            </a:r>
            <a:r>
              <a:rPr lang="fr-BE" dirty="0"/>
              <a:t>, s’assure qu’ils travaillent sur le </a:t>
            </a:r>
            <a:r>
              <a:rPr lang="fr-BE" b="1" dirty="0"/>
              <a:t>même contexte</a:t>
            </a:r>
            <a:r>
              <a:rPr lang="fr-BE" dirty="0"/>
              <a:t> et est responsable de la </a:t>
            </a:r>
            <a:r>
              <a:rPr lang="fr-BE" b="1" dirty="0"/>
              <a:t>sauvegarde du contexte </a:t>
            </a:r>
            <a:r>
              <a:rPr lang="fr-BE" dirty="0"/>
              <a:t>(persistance dans la base de données)</a:t>
            </a:r>
            <a:r>
              <a:rPr lang="fr-BE" b="1" dirty="0"/>
              <a:t>.</a:t>
            </a:r>
          </a:p>
          <a:p>
            <a:pPr marL="0" indent="0">
              <a:buNone/>
            </a:pPr>
            <a:endParaRPr lang="fr-BE" b="1" dirty="0"/>
          </a:p>
          <a:p>
            <a:pPr marL="0" indent="0">
              <a:buNone/>
            </a:pPr>
            <a:r>
              <a:rPr lang="fr-BE" dirty="0"/>
              <a:t>On peut ainsi faire plusieurs requêtes sur la base de données, manipuler plusieurs entités, mais ne sauvegarder qu’une fois. </a:t>
            </a:r>
          </a:p>
          <a:p>
            <a:pPr marL="0" indent="0">
              <a:buNone/>
            </a:pPr>
            <a:endParaRPr lang="fr-BE" dirty="0"/>
          </a:p>
          <a:p>
            <a:pPr marL="0" indent="0">
              <a:buNone/>
            </a:pPr>
            <a:r>
              <a:rPr lang="fr-BE" dirty="0"/>
              <a:t>Soit l’ensemble réussit et est persisté, soit l’ensemble échoue.</a:t>
            </a:r>
          </a:p>
          <a:p>
            <a:pPr marL="0" indent="0">
              <a:buNone/>
            </a:pPr>
            <a:r>
              <a:rPr lang="fr-BE" dirty="0">
                <a:sym typeface="Wingdings" panose="05000000000000000000" pitchFamily="2" charset="2"/>
              </a:rPr>
              <a:t> </a:t>
            </a:r>
            <a:r>
              <a:rPr lang="fr-BE" dirty="0"/>
              <a:t>principe de </a:t>
            </a:r>
            <a:r>
              <a:rPr lang="fr-BE" b="1" dirty="0"/>
              <a:t>transaction</a:t>
            </a:r>
            <a:r>
              <a:rPr lang="fr-BE" dirty="0"/>
              <a:t>.</a:t>
            </a:r>
          </a:p>
          <a:p>
            <a:pPr marL="0" indent="0">
              <a:buNone/>
            </a:pPr>
            <a:endParaRPr lang="fr-BE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657065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838200" y="36217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BE" dirty="0">
                <a:latin typeface="Patua One" panose="02000000000000000000" pitchFamily="50" charset="0"/>
              </a:rPr>
              <a:t>Web </a:t>
            </a:r>
            <a:r>
              <a:rPr lang="fr-BE" dirty="0" err="1">
                <a:latin typeface="Patua One" panose="02000000000000000000" pitchFamily="50" charset="0"/>
              </a:rPr>
              <a:t>project</a:t>
            </a:r>
            <a:r>
              <a:rPr lang="fr-BE" dirty="0">
                <a:latin typeface="Patua One" panose="02000000000000000000" pitchFamily="50" charset="0"/>
              </a:rPr>
              <a:t> – Business Layer</a:t>
            </a:r>
            <a:endParaRPr lang="en-US" dirty="0">
              <a:latin typeface="Patua One" panose="02000000000000000000" pitchFamily="50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BE" dirty="0"/>
              <a:t>Une application aura souvent des fonctionnalités plus complexes que simplement récupérer le contenu d’une table pour l’afficher.</a:t>
            </a:r>
          </a:p>
          <a:p>
            <a:pPr marL="0" indent="0">
              <a:buNone/>
            </a:pPr>
            <a:endParaRPr lang="fr-BE" dirty="0"/>
          </a:p>
          <a:p>
            <a:pPr marL="0" indent="0">
              <a:buNone/>
            </a:pPr>
            <a:r>
              <a:rPr lang="fr-BE" dirty="0"/>
              <a:t>Exemple : </a:t>
            </a:r>
          </a:p>
          <a:p>
            <a:pPr marL="0" indent="0">
              <a:buNone/>
            </a:pPr>
            <a:r>
              <a:rPr lang="fr-BE" b="1" dirty="0"/>
              <a:t>Procédure de réinitialisation de mot de passe</a:t>
            </a:r>
            <a:r>
              <a:rPr lang="fr-BE" dirty="0"/>
              <a:t>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1160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Forget TFS (source control)</a:t>
            </a:r>
            <a:endParaRPr lang="en-US" dirty="0"/>
          </a:p>
        </p:txBody>
      </p:sp>
      <p:pic>
        <p:nvPicPr>
          <p:cNvPr id="4098" name="Picture 2" descr="C:\Users\acl\Pictures\mibmemory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0897" y="1412044"/>
            <a:ext cx="7470207" cy="4855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68283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838200" y="36217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BE" dirty="0">
                <a:latin typeface="Patua One" panose="02000000000000000000" pitchFamily="50" charset="0"/>
              </a:rPr>
              <a:t>Web </a:t>
            </a:r>
            <a:r>
              <a:rPr lang="fr-BE" dirty="0" err="1">
                <a:latin typeface="Patua One" panose="02000000000000000000" pitchFamily="50" charset="0"/>
              </a:rPr>
              <a:t>project</a:t>
            </a:r>
            <a:r>
              <a:rPr lang="fr-BE" dirty="0">
                <a:latin typeface="Patua One" panose="02000000000000000000" pitchFamily="50" charset="0"/>
              </a:rPr>
              <a:t> – Business Layer</a:t>
            </a:r>
            <a:endParaRPr lang="en-US" dirty="0">
              <a:latin typeface="Patua One" panose="02000000000000000000" pitchFamily="50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fr-BE" dirty="0"/>
              <a:t>L’utilisateur fait une demande de réinitialisation via un formulaire.</a:t>
            </a:r>
          </a:p>
          <a:p>
            <a:pPr>
              <a:buFontTx/>
              <a:buChar char="-"/>
            </a:pPr>
            <a:r>
              <a:rPr lang="fr-BE" b="1" dirty="0"/>
              <a:t>Création d’un </a:t>
            </a:r>
            <a:r>
              <a:rPr lang="fr-BE" b="1" dirty="0" err="1"/>
              <a:t>token</a:t>
            </a:r>
            <a:r>
              <a:rPr lang="fr-BE" b="1" dirty="0"/>
              <a:t> </a:t>
            </a:r>
            <a:r>
              <a:rPr lang="fr-BE" dirty="0"/>
              <a:t>de récupération.</a:t>
            </a:r>
          </a:p>
          <a:p>
            <a:pPr>
              <a:buFontTx/>
              <a:buChar char="-"/>
            </a:pPr>
            <a:r>
              <a:rPr lang="fr-BE" b="1" dirty="0"/>
              <a:t>Envoi d’un email </a:t>
            </a:r>
            <a:r>
              <a:rPr lang="fr-BE" dirty="0"/>
              <a:t>à l’utilisateur avec le </a:t>
            </a:r>
            <a:r>
              <a:rPr lang="fr-BE" dirty="0" err="1"/>
              <a:t>token</a:t>
            </a:r>
            <a:r>
              <a:rPr lang="fr-BE" dirty="0"/>
              <a:t>.</a:t>
            </a:r>
          </a:p>
          <a:p>
            <a:pPr marL="0" indent="0">
              <a:buNone/>
            </a:pPr>
            <a:r>
              <a:rPr lang="fr-BE" dirty="0"/>
              <a:t>2. L’utilisateur complète la procédure.</a:t>
            </a:r>
          </a:p>
          <a:p>
            <a:pPr>
              <a:buFontTx/>
              <a:buChar char="-"/>
            </a:pPr>
            <a:r>
              <a:rPr lang="fr-BE" b="1" dirty="0"/>
              <a:t>Vérification de la validité </a:t>
            </a:r>
            <a:r>
              <a:rPr lang="fr-BE" dirty="0"/>
              <a:t>du </a:t>
            </a:r>
            <a:r>
              <a:rPr lang="fr-BE" dirty="0" err="1"/>
              <a:t>token</a:t>
            </a:r>
            <a:r>
              <a:rPr lang="fr-BE" dirty="0"/>
              <a:t>.</a:t>
            </a:r>
          </a:p>
          <a:p>
            <a:pPr>
              <a:buFontTx/>
              <a:buChar char="-"/>
            </a:pPr>
            <a:r>
              <a:rPr lang="fr-BE" b="1" dirty="0"/>
              <a:t>Mise à jour du mot de passe</a:t>
            </a:r>
            <a:r>
              <a:rPr lang="fr-BE" dirty="0"/>
              <a:t>.</a:t>
            </a:r>
          </a:p>
          <a:p>
            <a:pPr>
              <a:buFontTx/>
              <a:buChar char="-"/>
            </a:pPr>
            <a:r>
              <a:rPr lang="fr-BE" b="1" dirty="0"/>
              <a:t>Suppression du </a:t>
            </a:r>
            <a:r>
              <a:rPr lang="fr-BE" b="1" dirty="0" err="1"/>
              <a:t>token</a:t>
            </a:r>
            <a:r>
              <a:rPr lang="fr-BE" dirty="0"/>
              <a:t>.</a:t>
            </a:r>
          </a:p>
          <a:p>
            <a:pPr>
              <a:buFontTx/>
              <a:buChar char="-"/>
            </a:pPr>
            <a:r>
              <a:rPr lang="fr-BE" b="1" dirty="0"/>
              <a:t>Envoie d’un email </a:t>
            </a:r>
            <a:r>
              <a:rPr lang="fr-BE" dirty="0"/>
              <a:t>de confirmation.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188601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838200" y="36217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BE" dirty="0">
                <a:latin typeface="Patua One" panose="02000000000000000000" pitchFamily="50" charset="0"/>
              </a:rPr>
              <a:t>Web </a:t>
            </a:r>
            <a:r>
              <a:rPr lang="fr-BE" dirty="0" err="1">
                <a:latin typeface="Patua One" panose="02000000000000000000" pitchFamily="50" charset="0"/>
              </a:rPr>
              <a:t>project</a:t>
            </a:r>
            <a:r>
              <a:rPr lang="fr-BE" dirty="0">
                <a:latin typeface="Patua One" panose="02000000000000000000" pitchFamily="50" charset="0"/>
              </a:rPr>
              <a:t> – Business Layer</a:t>
            </a:r>
            <a:endParaRPr lang="en-US" dirty="0">
              <a:latin typeface="Patua One" panose="02000000000000000000" pitchFamily="50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fr-BE" dirty="0"/>
              <a:t>L’utilisateur fait une demande de réinitialisation via un formulaire.</a:t>
            </a:r>
          </a:p>
          <a:p>
            <a:pPr>
              <a:buFontTx/>
              <a:buChar char="-"/>
            </a:pPr>
            <a:endParaRPr lang="fr-BE" b="1" dirty="0"/>
          </a:p>
          <a:p>
            <a:pPr marL="0" indent="0">
              <a:buNone/>
            </a:pPr>
            <a:endParaRPr lang="fr-BE" b="1" dirty="0"/>
          </a:p>
          <a:p>
            <a:pPr marL="0" indent="0">
              <a:buNone/>
            </a:pPr>
            <a:r>
              <a:rPr lang="fr-BE" dirty="0"/>
              <a:t>2. L’utilisateur complète la procédure.</a:t>
            </a:r>
          </a:p>
          <a:p>
            <a:pPr marL="0" indent="0">
              <a:buNone/>
            </a:pPr>
            <a:endParaRPr lang="fr-BE" dirty="0"/>
          </a:p>
          <a:p>
            <a:pPr marL="0" indent="0">
              <a:buNone/>
            </a:pPr>
            <a:endParaRPr lang="fr-BE" dirty="0"/>
          </a:p>
          <a:p>
            <a:pPr marL="0" indent="0">
              <a:buNone/>
            </a:pPr>
            <a:r>
              <a:rPr lang="fr-BE" dirty="0"/>
              <a:t>Si une erreur survient durant le processus, la couche business lance une </a:t>
            </a:r>
            <a:r>
              <a:rPr lang="fr-BE" b="1" dirty="0"/>
              <a:t>exception</a:t>
            </a:r>
            <a:r>
              <a:rPr lang="fr-BE" dirty="0"/>
              <a:t>.</a:t>
            </a:r>
          </a:p>
          <a:p>
            <a:pPr marL="0" indent="0">
              <a:buNone/>
            </a:pPr>
            <a:endParaRPr lang="fr-BE" dirty="0"/>
          </a:p>
        </p:txBody>
      </p:sp>
      <p:sp>
        <p:nvSpPr>
          <p:cNvPr id="3" name="TextBox 2"/>
          <p:cNvSpPr txBox="1"/>
          <p:nvPr/>
        </p:nvSpPr>
        <p:spPr>
          <a:xfrm>
            <a:off x="1211943" y="2428711"/>
            <a:ext cx="64370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3600" dirty="0" err="1">
                <a:solidFill>
                  <a:srgbClr val="0171B0"/>
                </a:solidFill>
              </a:rPr>
              <a:t>InitResetPassword</a:t>
            </a:r>
            <a:r>
              <a:rPr lang="fr-BE" sz="3600" dirty="0">
                <a:solidFill>
                  <a:srgbClr val="0171B0"/>
                </a:solidFill>
              </a:rPr>
              <a:t>(string email)</a:t>
            </a:r>
            <a:endParaRPr lang="en-US" sz="3600" dirty="0">
              <a:solidFill>
                <a:srgbClr val="0171B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11942" y="3971022"/>
            <a:ext cx="106099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3600" dirty="0" err="1">
                <a:solidFill>
                  <a:srgbClr val="0171B0"/>
                </a:solidFill>
              </a:rPr>
              <a:t>CompleteResetPassword</a:t>
            </a:r>
            <a:r>
              <a:rPr lang="fr-BE" sz="3600" dirty="0">
                <a:solidFill>
                  <a:srgbClr val="0171B0"/>
                </a:solidFill>
              </a:rPr>
              <a:t>(string </a:t>
            </a:r>
            <a:r>
              <a:rPr lang="fr-BE" sz="3600" dirty="0" err="1">
                <a:solidFill>
                  <a:srgbClr val="0171B0"/>
                </a:solidFill>
              </a:rPr>
              <a:t>token</a:t>
            </a:r>
            <a:r>
              <a:rPr lang="fr-BE" sz="3600" dirty="0">
                <a:solidFill>
                  <a:srgbClr val="0171B0"/>
                </a:solidFill>
              </a:rPr>
              <a:t>, string </a:t>
            </a:r>
            <a:r>
              <a:rPr lang="fr-BE" sz="3600" dirty="0" err="1">
                <a:solidFill>
                  <a:srgbClr val="0171B0"/>
                </a:solidFill>
              </a:rPr>
              <a:t>password</a:t>
            </a:r>
            <a:r>
              <a:rPr lang="fr-BE" sz="3600" dirty="0">
                <a:solidFill>
                  <a:srgbClr val="0171B0"/>
                </a:solidFill>
              </a:rPr>
              <a:t>)</a:t>
            </a:r>
            <a:endParaRPr lang="en-US" sz="3600" dirty="0">
              <a:solidFill>
                <a:srgbClr val="0171B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47664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/>
          <p:cNvSpPr/>
          <p:nvPr/>
        </p:nvSpPr>
        <p:spPr>
          <a:xfrm>
            <a:off x="6980670" y="2639438"/>
            <a:ext cx="4782097" cy="3839183"/>
          </a:xfrm>
          <a:prstGeom prst="roundRect">
            <a:avLst>
              <a:gd name="adj" fmla="val 112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9354" y="2271561"/>
            <a:ext cx="3860998" cy="2324219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38200" y="36217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BE" dirty="0">
                <a:latin typeface="Patua One" panose="02000000000000000000" pitchFamily="50" charset="0"/>
              </a:rPr>
              <a:t>Web </a:t>
            </a:r>
            <a:r>
              <a:rPr lang="fr-BE" dirty="0" err="1">
                <a:latin typeface="Patua One" panose="02000000000000000000" pitchFamily="50" charset="0"/>
              </a:rPr>
              <a:t>project</a:t>
            </a:r>
            <a:r>
              <a:rPr lang="fr-BE" dirty="0">
                <a:latin typeface="Patua One" panose="02000000000000000000" pitchFamily="50" charset="0"/>
              </a:rPr>
              <a:t> – MVC Controller</a:t>
            </a:r>
            <a:endParaRPr lang="en-US" dirty="0">
              <a:latin typeface="Patua One" panose="02000000000000000000" pitchFamily="50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75" y="3245604"/>
            <a:ext cx="2808121" cy="280812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218290" y="3934936"/>
            <a:ext cx="2306855" cy="2306855"/>
          </a:xfrm>
          <a:prstGeom prst="rect">
            <a:avLst/>
          </a:prstGeom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</p:pic>
      <p:graphicFrame>
        <p:nvGraphicFramePr>
          <p:cNvPr id="10" name="Diagram 9"/>
          <p:cNvGraphicFramePr/>
          <p:nvPr>
            <p:extLst>
              <p:ext uri="{D42A27DB-BD31-4B8C-83A1-F6EECF244321}">
                <p14:modId xmlns:p14="http://schemas.microsoft.com/office/powerpoint/2010/main" val="300533181"/>
              </p:ext>
            </p:extLst>
          </p:nvPr>
        </p:nvGraphicFramePr>
        <p:xfrm>
          <a:off x="6980670" y="2271560"/>
          <a:ext cx="4782097" cy="13471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14" name="Arrow: Right 13"/>
          <p:cNvSpPr/>
          <p:nvPr/>
        </p:nvSpPr>
        <p:spPr>
          <a:xfrm>
            <a:off x="5262752" y="2464341"/>
            <a:ext cx="158551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Right 14"/>
          <p:cNvSpPr/>
          <p:nvPr/>
        </p:nvSpPr>
        <p:spPr>
          <a:xfrm flipH="1">
            <a:off x="5265905" y="3057925"/>
            <a:ext cx="1582365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36539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9354" y="2271561"/>
            <a:ext cx="1625442" cy="978473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38200" y="36217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BE" dirty="0">
                <a:latin typeface="Patua One" panose="02000000000000000000" pitchFamily="50" charset="0"/>
              </a:rPr>
              <a:t>Web </a:t>
            </a:r>
            <a:r>
              <a:rPr lang="fr-BE" dirty="0" err="1">
                <a:latin typeface="Patua One" panose="02000000000000000000" pitchFamily="50" charset="0"/>
              </a:rPr>
              <a:t>project</a:t>
            </a:r>
            <a:r>
              <a:rPr lang="fr-BE" dirty="0">
                <a:latin typeface="Patua One" panose="02000000000000000000" pitchFamily="50" charset="0"/>
              </a:rPr>
              <a:t> – MVC Controller</a:t>
            </a:r>
            <a:endParaRPr lang="en-US" dirty="0">
              <a:latin typeface="Patua One" panose="02000000000000000000" pitchFamily="50" charset="0"/>
            </a:endParaRPr>
          </a:p>
        </p:txBody>
      </p:sp>
      <p:graphicFrame>
        <p:nvGraphicFramePr>
          <p:cNvPr id="10" name="Diagram 9"/>
          <p:cNvGraphicFramePr/>
          <p:nvPr>
            <p:extLst>
              <p:ext uri="{D42A27DB-BD31-4B8C-83A1-F6EECF244321}">
                <p14:modId xmlns:p14="http://schemas.microsoft.com/office/powerpoint/2010/main" val="469915611"/>
              </p:ext>
            </p:extLst>
          </p:nvPr>
        </p:nvGraphicFramePr>
        <p:xfrm>
          <a:off x="6987020" y="3357410"/>
          <a:ext cx="4782097" cy="21226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838200" y="4083050"/>
            <a:ext cx="294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/>
              <a:t>http://www.monsite.com</a:t>
            </a:r>
            <a:endParaRPr lang="en-US" dirty="0"/>
          </a:p>
        </p:txBody>
      </p:sp>
      <p:cxnSp>
        <p:nvCxnSpPr>
          <p:cNvPr id="5" name="Straight Arrow Connector 4"/>
          <p:cNvCxnSpPr>
            <a:cxnSpLocks/>
          </p:cNvCxnSpPr>
          <p:nvPr/>
        </p:nvCxnSpPr>
        <p:spPr>
          <a:xfrm flipV="1">
            <a:off x="4216400" y="3587750"/>
            <a:ext cx="2546350" cy="67996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cxnSpLocks/>
          </p:cNvCxnSpPr>
          <p:nvPr/>
        </p:nvCxnSpPr>
        <p:spPr>
          <a:xfrm flipV="1">
            <a:off x="4216400" y="4140200"/>
            <a:ext cx="2546350" cy="12751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cxnSpLocks/>
          </p:cNvCxnSpPr>
          <p:nvPr/>
        </p:nvCxnSpPr>
        <p:spPr>
          <a:xfrm>
            <a:off x="4216400" y="4267716"/>
            <a:ext cx="2546350" cy="39953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cxnSpLocks/>
          </p:cNvCxnSpPr>
          <p:nvPr/>
        </p:nvCxnSpPr>
        <p:spPr>
          <a:xfrm>
            <a:off x="4216400" y="4267716"/>
            <a:ext cx="2546350" cy="90753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4216400" y="2848106"/>
            <a:ext cx="28892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3200" b="1" dirty="0"/>
              <a:t>URL </a:t>
            </a:r>
            <a:r>
              <a:rPr lang="fr-BE" sz="3200" b="1" dirty="0" err="1"/>
              <a:t>Routing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41160658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838200" y="36217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BE" dirty="0">
                <a:latin typeface="Patua One" panose="02000000000000000000" pitchFamily="50" charset="0"/>
              </a:rPr>
              <a:t>Web </a:t>
            </a:r>
            <a:r>
              <a:rPr lang="fr-BE" dirty="0" err="1">
                <a:latin typeface="Patua One" panose="02000000000000000000" pitchFamily="50" charset="0"/>
              </a:rPr>
              <a:t>project</a:t>
            </a:r>
            <a:r>
              <a:rPr lang="fr-BE" dirty="0">
                <a:latin typeface="Patua One" panose="02000000000000000000" pitchFamily="50" charset="0"/>
              </a:rPr>
              <a:t> – URL </a:t>
            </a:r>
            <a:r>
              <a:rPr lang="fr-BE" dirty="0" err="1">
                <a:latin typeface="Patua One" panose="02000000000000000000" pitchFamily="50" charset="0"/>
              </a:rPr>
              <a:t>Routing</a:t>
            </a:r>
            <a:endParaRPr lang="en-US" dirty="0">
              <a:latin typeface="Patua One" panose="02000000000000000000" pitchFamily="50" charset="0"/>
            </a:endParaRPr>
          </a:p>
        </p:txBody>
      </p:sp>
      <p:sp>
        <p:nvSpPr>
          <p:cNvPr id="12" name="Content Placeholder 1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BE" dirty="0"/>
              <a:t>Les routes sont </a:t>
            </a:r>
            <a:r>
              <a:rPr lang="fr-BE" b="1" dirty="0"/>
              <a:t>testées dans l’ordre d’ajout</a:t>
            </a:r>
            <a:r>
              <a:rPr lang="fr-BE" dirty="0"/>
              <a:t>. </a:t>
            </a:r>
            <a:br>
              <a:rPr lang="fr-BE" dirty="0"/>
            </a:br>
            <a:r>
              <a:rPr lang="fr-BE" dirty="0"/>
              <a:t>Il faut donc les enregistrer </a:t>
            </a:r>
            <a:r>
              <a:rPr lang="fr-BE" b="1" dirty="0"/>
              <a:t>de la plus spécifique à la plus générale</a:t>
            </a:r>
            <a:r>
              <a:rPr lang="fr-BE" dirty="0"/>
              <a:t>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203" y="2879912"/>
            <a:ext cx="10397595" cy="3662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5908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838200" y="36217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BE" dirty="0">
                <a:latin typeface="Patua One" panose="02000000000000000000" pitchFamily="50" charset="0"/>
              </a:rPr>
              <a:t>Web </a:t>
            </a:r>
            <a:r>
              <a:rPr lang="fr-BE" dirty="0" err="1">
                <a:latin typeface="Patua One" panose="02000000000000000000" pitchFamily="50" charset="0"/>
              </a:rPr>
              <a:t>project</a:t>
            </a:r>
            <a:r>
              <a:rPr lang="fr-BE" dirty="0">
                <a:latin typeface="Patua One" panose="02000000000000000000" pitchFamily="50" charset="0"/>
              </a:rPr>
              <a:t> – Styles</a:t>
            </a:r>
            <a:endParaRPr lang="en-US" dirty="0">
              <a:latin typeface="Patua One" panose="02000000000000000000" pitchFamily="50" charset="0"/>
            </a:endParaRPr>
          </a:p>
        </p:txBody>
      </p:sp>
      <p:sp>
        <p:nvSpPr>
          <p:cNvPr id="12" name="Content Placeholder 1"/>
          <p:cNvSpPr>
            <a:spLocks noGrp="1"/>
          </p:cNvSpPr>
          <p:nvPr>
            <p:ph idx="1"/>
          </p:nvPr>
        </p:nvSpPr>
        <p:spPr>
          <a:xfrm>
            <a:off x="838200" y="1825625"/>
            <a:ext cx="683676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BE" dirty="0"/>
              <a:t>Ne jamais éditer directement les sources d’une </a:t>
            </a:r>
            <a:r>
              <a:rPr lang="fr-BE" dirty="0" err="1"/>
              <a:t>library</a:t>
            </a:r>
            <a:r>
              <a:rPr lang="fr-BE" dirty="0"/>
              <a:t> tiers.</a:t>
            </a:r>
          </a:p>
          <a:p>
            <a:pPr marL="0" indent="0">
              <a:buNone/>
            </a:pPr>
            <a:endParaRPr lang="fr-BE" dirty="0"/>
          </a:p>
          <a:p>
            <a:pPr>
              <a:buFont typeface="Wingdings" panose="05000000000000000000" pitchFamily="2" charset="2"/>
              <a:buChar char="à"/>
            </a:pPr>
            <a:r>
              <a:rPr lang="fr-BE" dirty="0">
                <a:sym typeface="Wingdings" panose="05000000000000000000" pitchFamily="2" charset="2"/>
              </a:rPr>
              <a:t>Utiliser une feuille de style à part pour </a:t>
            </a:r>
            <a:r>
              <a:rPr lang="fr-BE" dirty="0" err="1">
                <a:sym typeface="Wingdings" panose="05000000000000000000" pitchFamily="2" charset="2"/>
              </a:rPr>
              <a:t>overrider</a:t>
            </a:r>
            <a:r>
              <a:rPr lang="fr-BE" dirty="0">
                <a:sym typeface="Wingdings" panose="05000000000000000000" pitchFamily="2" charset="2"/>
              </a:rPr>
              <a:t>.</a:t>
            </a:r>
          </a:p>
          <a:p>
            <a:pPr>
              <a:buFont typeface="Wingdings" panose="05000000000000000000" pitchFamily="2" charset="2"/>
              <a:buChar char="à"/>
            </a:pPr>
            <a:endParaRPr lang="fr-BE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fr-BE" dirty="0">
                <a:sym typeface="Wingdings" panose="05000000000000000000" pitchFamily="2" charset="2"/>
              </a:rPr>
              <a:t>Évite de tout perdre en cas de mise à jour de la lib.</a:t>
            </a:r>
            <a:endParaRPr lang="fr-BE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9148" y="1825625"/>
            <a:ext cx="3295650" cy="277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13637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5563" y="885824"/>
            <a:ext cx="5426514" cy="24987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633719" y="2404536"/>
            <a:ext cx="6924562" cy="2048928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BE" sz="6600" b="1" i="0" u="none" strike="noStrike" kern="1200" cap="none" spc="50" normalizeH="0" baseline="0" noProof="0" dirty="0">
                <a:ln w="0"/>
                <a:solidFill>
                  <a:srgbClr val="FFFFFF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Patua One" panose="02000000000000000000" pitchFamily="50" charset="0"/>
                <a:ea typeface="+mn-ea"/>
                <a:cs typeface="+mn-cs"/>
              </a:rPr>
              <a:t>ASP.NET</a:t>
            </a:r>
            <a:br>
              <a:rPr kumimoji="0" lang="fr-BE" sz="6600" b="1" i="0" u="none" strike="noStrike" kern="1200" cap="none" spc="50" normalizeH="0" baseline="0" noProof="0" dirty="0">
                <a:ln w="0"/>
                <a:solidFill>
                  <a:srgbClr val="FFFFFF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Patua One" panose="02000000000000000000" pitchFamily="50" charset="0"/>
                <a:ea typeface="+mn-ea"/>
                <a:cs typeface="+mn-cs"/>
              </a:rPr>
            </a:br>
            <a:r>
              <a:rPr kumimoji="0" lang="fr-BE" sz="7200" b="1" i="0" u="none" strike="noStrike" kern="1200" cap="none" spc="50" normalizeH="0" baseline="0" noProof="0" dirty="0" err="1">
                <a:ln w="0"/>
                <a:solidFill>
                  <a:srgbClr val="FFFFFF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Patua One" panose="02000000000000000000" pitchFamily="50" charset="0"/>
                <a:ea typeface="+mn-ea"/>
                <a:cs typeface="+mn-cs"/>
              </a:rPr>
              <a:t>WebAPI</a:t>
            </a:r>
            <a:endParaRPr kumimoji="0" lang="en-US" sz="6600" b="1" i="0" u="none" strike="noStrike" kern="1200" cap="none" spc="50" normalizeH="0" baseline="0" noProof="0" dirty="0">
              <a:ln w="0"/>
              <a:solidFill>
                <a:srgbClr val="FFFFFF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uLnTx/>
              <a:uFillTx/>
              <a:latin typeface="Patua One" panose="02000000000000000000" pitchFamily="50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36840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838200" y="36217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BE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tua One" panose="02000000000000000000" pitchFamily="50" charset="0"/>
                <a:ea typeface="+mj-ea"/>
                <a:cs typeface="+mj-cs"/>
              </a:rPr>
              <a:t>Web API – Pourquoi ?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atua One" panose="02000000000000000000" pitchFamily="50" charset="0"/>
              <a:ea typeface="+mj-ea"/>
              <a:cs typeface="+mj-cs"/>
            </a:endParaRPr>
          </a:p>
        </p:txBody>
      </p:sp>
      <p:sp>
        <p:nvSpPr>
          <p:cNvPr id="12" name="Content Placeholder 1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BE" dirty="0"/>
              <a:t>Objectif : </a:t>
            </a:r>
            <a:r>
              <a:rPr lang="fr-BE" b="1" dirty="0"/>
              <a:t>communication automatique entre différents systèmes</a:t>
            </a:r>
            <a:r>
              <a:rPr lang="fr-BE" dirty="0"/>
              <a:t>.</a:t>
            </a:r>
          </a:p>
          <a:p>
            <a:pPr marL="0" indent="0">
              <a:buNone/>
            </a:pPr>
            <a:endParaRPr lang="fr-BE" dirty="0"/>
          </a:p>
          <a:p>
            <a:pPr marL="0" indent="0">
              <a:buNone/>
            </a:pPr>
            <a:r>
              <a:rPr lang="fr-BE" dirty="0"/>
              <a:t>Les pages web affichent des informations destinées aux humains, difficilement interprétable par des machines. Plein d’HTML, potentiellement du CSS, du </a:t>
            </a:r>
            <a:r>
              <a:rPr lang="fr-BE" dirty="0" err="1"/>
              <a:t>javascript</a:t>
            </a:r>
            <a:r>
              <a:rPr lang="fr-BE" dirty="0"/>
              <a:t>, …</a:t>
            </a:r>
          </a:p>
          <a:p>
            <a:pPr marL="0" indent="0">
              <a:buNone/>
            </a:pPr>
            <a:endParaRPr lang="fr-BE" dirty="0"/>
          </a:p>
          <a:p>
            <a:pPr marL="0" indent="0">
              <a:buNone/>
            </a:pPr>
            <a:r>
              <a:rPr lang="fr-BE" dirty="0"/>
              <a:t>Impossible à </a:t>
            </a:r>
            <a:r>
              <a:rPr lang="fr-BE" dirty="0" err="1"/>
              <a:t>parser</a:t>
            </a:r>
            <a:r>
              <a:rPr lang="fr-BE" dirty="0"/>
              <a:t> sans prendre de risque.</a:t>
            </a:r>
          </a:p>
          <a:p>
            <a:pPr marL="0" indent="0">
              <a:buNone/>
            </a:pPr>
            <a:r>
              <a:rPr lang="fr-BE" dirty="0">
                <a:hlinkClick r:id="rId2"/>
              </a:rPr>
              <a:t>http://stackoverflow.com/a/1732454/519244</a:t>
            </a:r>
            <a:r>
              <a:rPr lang="fr-B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822590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838200" y="36217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BE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tua One" panose="02000000000000000000" pitchFamily="50" charset="0"/>
                <a:ea typeface="+mj-ea"/>
                <a:cs typeface="+mj-cs"/>
              </a:rPr>
              <a:t>Web API – API REST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atua One" panose="02000000000000000000" pitchFamily="50" charset="0"/>
              <a:ea typeface="+mj-ea"/>
              <a:cs typeface="+mj-cs"/>
            </a:endParaRPr>
          </a:p>
        </p:txBody>
      </p:sp>
      <p:sp>
        <p:nvSpPr>
          <p:cNvPr id="12" name="Content Placeholder 1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BE" dirty="0"/>
              <a:t>Architecture </a:t>
            </a:r>
            <a:r>
              <a:rPr lang="fr-BE" b="1" dirty="0"/>
              <a:t>REST</a:t>
            </a:r>
          </a:p>
          <a:p>
            <a:pPr>
              <a:buFontTx/>
              <a:buChar char="-"/>
            </a:pPr>
            <a:r>
              <a:rPr lang="fr-BE" dirty="0"/>
              <a:t>Gérer des </a:t>
            </a:r>
            <a:r>
              <a:rPr lang="fr-BE" b="1" dirty="0"/>
              <a:t>ressources</a:t>
            </a:r>
          </a:p>
          <a:p>
            <a:pPr>
              <a:buFontTx/>
              <a:buChar char="-"/>
            </a:pPr>
            <a:r>
              <a:rPr lang="fr-BE" dirty="0"/>
              <a:t>Chaque ressource est accessible via un URI (url sur le web)</a:t>
            </a:r>
          </a:p>
          <a:p>
            <a:pPr>
              <a:buFontTx/>
              <a:buChar char="-"/>
            </a:pPr>
            <a:r>
              <a:rPr lang="fr-BE" dirty="0" err="1"/>
              <a:t>Stateless</a:t>
            </a:r>
            <a:r>
              <a:rPr lang="fr-BE" dirty="0"/>
              <a:t> : chaque requête doit contenir l’ensemble des informations requises pour pouvoir être traitée (ex : identification)</a:t>
            </a:r>
          </a:p>
          <a:p>
            <a:pPr>
              <a:buFontTx/>
              <a:buChar char="-"/>
            </a:pPr>
            <a:r>
              <a:rPr lang="fr-BE" dirty="0"/>
              <a:t>Le </a:t>
            </a:r>
            <a:r>
              <a:rPr lang="fr-BE" dirty="0" err="1"/>
              <a:t>protocol</a:t>
            </a:r>
            <a:r>
              <a:rPr lang="fr-BE" dirty="0"/>
              <a:t> HTTP se prête bien à l’architecture REST</a:t>
            </a:r>
          </a:p>
          <a:p>
            <a:pPr lvl="1">
              <a:buFontTx/>
              <a:buChar char="-"/>
            </a:pPr>
            <a:endParaRPr lang="fr-BE" dirty="0"/>
          </a:p>
          <a:p>
            <a:pPr>
              <a:buFontTx/>
              <a:buChar char="-"/>
            </a:pPr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104096860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838200" y="36217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BE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tua One" panose="02000000000000000000" pitchFamily="50" charset="0"/>
                <a:ea typeface="+mj-ea"/>
                <a:cs typeface="+mj-cs"/>
              </a:rPr>
              <a:t>Web API – URL </a:t>
            </a:r>
            <a:r>
              <a:rPr kumimoji="0" lang="fr-BE" sz="4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tua One" panose="02000000000000000000" pitchFamily="50" charset="0"/>
                <a:ea typeface="+mj-ea"/>
                <a:cs typeface="+mj-cs"/>
              </a:rPr>
              <a:t>Routing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atua One" panose="02000000000000000000" pitchFamily="50" charset="0"/>
              <a:ea typeface="+mj-ea"/>
              <a:cs typeface="+mj-cs"/>
            </a:endParaRPr>
          </a:p>
        </p:txBody>
      </p:sp>
      <p:sp>
        <p:nvSpPr>
          <p:cNvPr id="12" name="Content Placeholder 1"/>
          <p:cNvSpPr>
            <a:spLocks noGrp="1"/>
          </p:cNvSpPr>
          <p:nvPr>
            <p:ph idx="1"/>
          </p:nvPr>
        </p:nvSpPr>
        <p:spPr>
          <a:xfrm>
            <a:off x="838200" y="1825625"/>
            <a:ext cx="532237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BE" dirty="0"/>
              <a:t>Pas d’</a:t>
            </a:r>
            <a:r>
              <a:rPr lang="fr-BE" b="1" dirty="0"/>
              <a:t>action</a:t>
            </a:r>
            <a:r>
              <a:rPr lang="fr-BE" dirty="0"/>
              <a:t> dans l’URL. </a:t>
            </a:r>
          </a:p>
          <a:p>
            <a:pPr marL="0" indent="0">
              <a:buNone/>
            </a:pPr>
            <a:r>
              <a:rPr lang="fr-BE" dirty="0"/>
              <a:t>Les données sont des </a:t>
            </a:r>
            <a:r>
              <a:rPr lang="fr-BE" b="1" dirty="0"/>
              <a:t>ressources</a:t>
            </a:r>
            <a:r>
              <a:rPr lang="fr-BE" dirty="0"/>
              <a:t>.</a:t>
            </a:r>
          </a:p>
          <a:p>
            <a:pPr marL="0" indent="0">
              <a:buNone/>
            </a:pPr>
            <a:r>
              <a:rPr lang="fr-BE" dirty="0"/>
              <a:t>On agit sur les ressources grâce aux </a:t>
            </a:r>
            <a:r>
              <a:rPr lang="fr-BE" b="1" dirty="0"/>
              <a:t>verbes HTTP </a:t>
            </a:r>
            <a:r>
              <a:rPr lang="fr-BE" dirty="0"/>
              <a:t>: </a:t>
            </a:r>
          </a:p>
          <a:p>
            <a:pPr>
              <a:buFontTx/>
              <a:buChar char="-"/>
            </a:pPr>
            <a:r>
              <a:rPr lang="fr-BE" dirty="0"/>
              <a:t>GET</a:t>
            </a:r>
          </a:p>
          <a:p>
            <a:pPr>
              <a:buFontTx/>
              <a:buChar char="-"/>
            </a:pPr>
            <a:r>
              <a:rPr lang="fr-BE" dirty="0"/>
              <a:t>POST</a:t>
            </a:r>
          </a:p>
          <a:p>
            <a:pPr>
              <a:buFontTx/>
              <a:buChar char="-"/>
            </a:pPr>
            <a:r>
              <a:rPr lang="fr-BE" dirty="0"/>
              <a:t>PUT</a:t>
            </a:r>
          </a:p>
          <a:p>
            <a:pPr>
              <a:buFontTx/>
              <a:buChar char="-"/>
            </a:pPr>
            <a:r>
              <a:rPr lang="fr-BE" dirty="0"/>
              <a:t>DELETE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0570" y="2002643"/>
            <a:ext cx="6031430" cy="3997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1065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>
                <a:latin typeface="Patua One" panose="02000000000000000000" pitchFamily="50" charset="0"/>
              </a:rPr>
              <a:t>Git</a:t>
            </a:r>
            <a:endParaRPr lang="en-US" dirty="0">
              <a:latin typeface="Patua One" panose="02000000000000000000" pitchFamily="50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0110" t="30813" r="41944" b="48025"/>
          <a:stretch/>
        </p:blipFill>
        <p:spPr>
          <a:xfrm>
            <a:off x="558802" y="1363134"/>
            <a:ext cx="10946426" cy="2717800"/>
          </a:xfrm>
          <a:prstGeom prst="rect">
            <a:avLst/>
          </a:prstGeom>
        </p:spPr>
      </p:pic>
      <p:pic>
        <p:nvPicPr>
          <p:cNvPr id="1026" name="Picture 2" descr="Résultat de recherche d'images pour &quot;meme afraid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90"/>
          <a:stretch/>
        </p:blipFill>
        <p:spPr bwMode="auto">
          <a:xfrm>
            <a:off x="7950200" y="2633134"/>
            <a:ext cx="3810000" cy="3684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110405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838200" y="36217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BE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tua One" panose="02000000000000000000" pitchFamily="50" charset="0"/>
                <a:ea typeface="+mj-ea"/>
                <a:cs typeface="+mj-cs"/>
              </a:rPr>
              <a:t>Web API – Tools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atua One" panose="02000000000000000000" pitchFamily="50" charset="0"/>
              <a:ea typeface="+mj-ea"/>
              <a:cs typeface="+mj-cs"/>
            </a:endParaRPr>
          </a:p>
        </p:txBody>
      </p:sp>
      <p:sp>
        <p:nvSpPr>
          <p:cNvPr id="12" name="Content Placeholder 1"/>
          <p:cNvSpPr>
            <a:spLocks noGrp="1"/>
          </p:cNvSpPr>
          <p:nvPr>
            <p:ph idx="1"/>
          </p:nvPr>
        </p:nvSpPr>
        <p:spPr>
          <a:xfrm>
            <a:off x="838200" y="1825625"/>
            <a:ext cx="532237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fr-BE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7899" y="1392383"/>
            <a:ext cx="8716202" cy="5152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56186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>
                <a:latin typeface="Patua One" panose="02000000000000000000" pitchFamily="50" charset="0"/>
              </a:rPr>
              <a:t>Cross-</a:t>
            </a:r>
            <a:r>
              <a:rPr lang="fr-BE" dirty="0" err="1">
                <a:latin typeface="Patua One" panose="02000000000000000000" pitchFamily="50" charset="0"/>
              </a:rPr>
              <a:t>Origin</a:t>
            </a:r>
            <a:r>
              <a:rPr lang="fr-BE" dirty="0">
                <a:latin typeface="Patua One" panose="02000000000000000000" pitchFamily="50" charset="0"/>
              </a:rPr>
              <a:t> Resource Sharing </a:t>
            </a:r>
            <a:endParaRPr lang="en-US" dirty="0">
              <a:latin typeface="Patua One" panose="02000000000000000000" pitchFamily="50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BE" dirty="0"/>
              <a:t>Les navigateurs suivent des règles pour la sécurité des utilisateurs.</a:t>
            </a:r>
          </a:p>
          <a:p>
            <a:pPr marL="0" indent="0">
              <a:buNone/>
            </a:pPr>
            <a:endParaRPr lang="fr-BE" dirty="0"/>
          </a:p>
          <a:p>
            <a:pPr marL="0" indent="0">
              <a:buNone/>
            </a:pPr>
            <a:r>
              <a:rPr lang="fr-BE" dirty="0"/>
              <a:t>Ex : par défaut, il n’est pas possible en JavaScript de faire une requête HTTP sur un autre domaine, SAUF si celui-ci autorise explicitement les requêtes Cross-</a:t>
            </a:r>
            <a:r>
              <a:rPr lang="fr-BE" dirty="0" err="1"/>
              <a:t>Origin</a:t>
            </a:r>
            <a:r>
              <a:rPr lang="fr-BE" dirty="0"/>
              <a:t> pour le domaine appelant.</a:t>
            </a:r>
          </a:p>
          <a:p>
            <a:pPr marL="0" indent="0">
              <a:buNone/>
            </a:pPr>
            <a:endParaRPr lang="fr-BE" dirty="0"/>
          </a:p>
          <a:p>
            <a:pPr marL="0" indent="0">
              <a:buNone/>
            </a:pPr>
            <a:r>
              <a:rPr lang="fr-BE" dirty="0"/>
              <a:t>Qu’est-ce que cela signifie ? </a:t>
            </a:r>
          </a:p>
          <a:p>
            <a:pPr marL="0" indent="0">
              <a:buNone/>
            </a:pPr>
            <a:r>
              <a:rPr lang="fr-BE" dirty="0"/>
              <a:t>Si votre API doit être accessible à d’autres sites (côté client) : </a:t>
            </a:r>
            <a:r>
              <a:rPr lang="fr-BE" dirty="0">
                <a:hlinkClick r:id="rId2"/>
              </a:rPr>
              <a:t>http://stackoverflow.com/a/6290385/519244</a:t>
            </a:r>
            <a:r>
              <a:rPr lang="fr-B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4987306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>
                <a:latin typeface="Patua One" panose="02000000000000000000" pitchFamily="50" charset="0"/>
              </a:rPr>
              <a:t>Quoi d’autre ?</a:t>
            </a:r>
            <a:endParaRPr lang="en-US" dirty="0">
              <a:latin typeface="Patua One" panose="02000000000000000000" pitchFamily="50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BE" dirty="0"/>
              <a:t>Dans une semaine, publication d’un projet « démo » sur </a:t>
            </a:r>
            <a:r>
              <a:rPr lang="fr-BE" dirty="0" err="1"/>
              <a:t>Github</a:t>
            </a:r>
            <a:r>
              <a:rPr lang="fr-BE" dirty="0"/>
              <a:t> contenant : </a:t>
            </a:r>
          </a:p>
          <a:p>
            <a:pPr>
              <a:buFontTx/>
              <a:buChar char="-"/>
            </a:pPr>
            <a:r>
              <a:rPr lang="fr-BE" dirty="0"/>
              <a:t>ASP.NET 4.5</a:t>
            </a:r>
          </a:p>
          <a:p>
            <a:pPr>
              <a:buFontTx/>
              <a:buChar char="-"/>
            </a:pPr>
            <a:r>
              <a:rPr lang="fr-BE" dirty="0" err="1"/>
              <a:t>Xamarin</a:t>
            </a:r>
            <a:endParaRPr lang="fr-BE" dirty="0"/>
          </a:p>
          <a:p>
            <a:pPr>
              <a:buFontTx/>
              <a:buChar char="-"/>
            </a:pPr>
            <a:r>
              <a:rPr lang="fr-BE" dirty="0"/>
              <a:t>Bot</a:t>
            </a:r>
          </a:p>
          <a:p>
            <a:pPr>
              <a:buFontTx/>
              <a:buChar char="-"/>
            </a:pPr>
            <a:endParaRPr lang="fr-BE" dirty="0"/>
          </a:p>
          <a:p>
            <a:pPr marL="0" indent="0">
              <a:buNone/>
            </a:pPr>
            <a:r>
              <a:rPr lang="fr-BE" dirty="0"/>
              <a:t>Formation </a:t>
            </a:r>
            <a:r>
              <a:rPr lang="fr-BE" b="1" dirty="0" err="1"/>
              <a:t>Xamarin</a:t>
            </a:r>
            <a:r>
              <a:rPr lang="fr-BE" dirty="0"/>
              <a:t> prévue prochainement (date encore à définir)</a:t>
            </a:r>
          </a:p>
          <a:p>
            <a:pPr>
              <a:buFontTx/>
              <a:buChar char="-"/>
            </a:pPr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99989146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>
                <a:latin typeface="Patua One" panose="02000000000000000000" pitchFamily="50" charset="0"/>
              </a:rPr>
              <a:t>Known</a:t>
            </a:r>
            <a:r>
              <a:rPr lang="fr-BE" dirty="0">
                <a:latin typeface="Patua One" panose="02000000000000000000" pitchFamily="50" charset="0"/>
              </a:rPr>
              <a:t> issues</a:t>
            </a:r>
            <a:endParaRPr lang="en-US" dirty="0">
              <a:latin typeface="Patua One" panose="02000000000000000000" pitchFamily="50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BE" dirty="0"/>
              <a:t>L’application est déployée sur l’émulateur Android mais le </a:t>
            </a:r>
            <a:r>
              <a:rPr lang="fr-BE" dirty="0" err="1"/>
              <a:t>debug</a:t>
            </a:r>
            <a:r>
              <a:rPr lang="fr-BE" dirty="0"/>
              <a:t> ne se lance pas et impossible d’exécuter l’application.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5290" y="3109913"/>
            <a:ext cx="8848725" cy="306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7321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 bwMode="auto">
          <a:xfrm>
            <a:off x="1315068" y="1860256"/>
            <a:ext cx="2390466" cy="4033912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Git Workflow : Les trois </a:t>
            </a:r>
            <a:r>
              <a:rPr lang="en-US" dirty="0" err="1">
                <a:solidFill>
                  <a:schemeClr val="tx1"/>
                </a:solidFill>
              </a:rPr>
              <a:t>états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016260" y="1248039"/>
            <a:ext cx="10304685" cy="56724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896386">
              <a:lnSpc>
                <a:spcPct val="125000"/>
              </a:lnSpc>
            </a:pPr>
            <a:r>
              <a:rPr lang="fr-BE" sz="2745" kern="0" spc="20" dirty="0">
                <a:solidFill>
                  <a:srgbClr val="682A7A"/>
                </a:solidFill>
                <a:latin typeface="Segoe UI Light"/>
              </a:rPr>
              <a:t>Local Operations</a:t>
            </a:r>
          </a:p>
          <a:p>
            <a:pPr algn="ctr" defTabSz="896386">
              <a:lnSpc>
                <a:spcPct val="125000"/>
              </a:lnSpc>
            </a:pPr>
            <a:endParaRPr lang="fr-BE" sz="2745" kern="0" spc="20" dirty="0">
              <a:solidFill>
                <a:srgbClr val="682A7A"/>
              </a:solidFill>
              <a:latin typeface="Segoe UI Light"/>
            </a:endParaRPr>
          </a:p>
          <a:p>
            <a:pPr algn="ctr" defTabSz="896386">
              <a:lnSpc>
                <a:spcPct val="125000"/>
              </a:lnSpc>
            </a:pPr>
            <a:endParaRPr lang="fr-BE" sz="2745" kern="0" spc="20" dirty="0">
              <a:solidFill>
                <a:srgbClr val="682A7A"/>
              </a:solidFill>
              <a:latin typeface="Segoe UI Light"/>
            </a:endParaRPr>
          </a:p>
          <a:p>
            <a:pPr algn="ctr" defTabSz="896386">
              <a:lnSpc>
                <a:spcPct val="125000"/>
              </a:lnSpc>
            </a:pPr>
            <a:endParaRPr lang="fr-BE" sz="2745" kern="0" spc="20" dirty="0">
              <a:solidFill>
                <a:srgbClr val="682A7A"/>
              </a:solidFill>
              <a:latin typeface="Segoe UI Light"/>
            </a:endParaRPr>
          </a:p>
          <a:p>
            <a:pPr algn="ctr" defTabSz="896386">
              <a:lnSpc>
                <a:spcPct val="125000"/>
              </a:lnSpc>
            </a:pPr>
            <a:endParaRPr lang="fr-BE" sz="2745" kern="0" spc="20" dirty="0">
              <a:solidFill>
                <a:srgbClr val="682A7A"/>
              </a:solidFill>
              <a:latin typeface="Segoe UI Light"/>
            </a:endParaRPr>
          </a:p>
          <a:p>
            <a:pPr algn="ctr" defTabSz="896386">
              <a:lnSpc>
                <a:spcPct val="125000"/>
              </a:lnSpc>
            </a:pPr>
            <a:endParaRPr lang="fr-BE" sz="2745" kern="0" spc="20" dirty="0">
              <a:solidFill>
                <a:srgbClr val="682A7A"/>
              </a:solidFill>
              <a:latin typeface="Segoe UI Light"/>
            </a:endParaRPr>
          </a:p>
          <a:p>
            <a:pPr algn="ctr" defTabSz="896386">
              <a:lnSpc>
                <a:spcPct val="125000"/>
              </a:lnSpc>
            </a:pPr>
            <a:endParaRPr lang="fr-BE" sz="2745" kern="0" spc="20" dirty="0">
              <a:solidFill>
                <a:srgbClr val="682A7A"/>
              </a:solidFill>
              <a:latin typeface="Segoe UI Light"/>
            </a:endParaRPr>
          </a:p>
          <a:p>
            <a:pPr algn="ctr" defTabSz="896386">
              <a:lnSpc>
                <a:spcPct val="125000"/>
              </a:lnSpc>
            </a:pPr>
            <a:endParaRPr lang="fr-BE" sz="2745" kern="0" spc="20" dirty="0">
              <a:solidFill>
                <a:srgbClr val="682A7A"/>
              </a:solidFill>
              <a:latin typeface="Segoe UI Light"/>
            </a:endParaRPr>
          </a:p>
          <a:p>
            <a:pPr algn="ctr" defTabSz="896386">
              <a:lnSpc>
                <a:spcPct val="125000"/>
              </a:lnSpc>
            </a:pPr>
            <a:endParaRPr lang="fr-BE" sz="2745" kern="0" spc="20" dirty="0">
              <a:solidFill>
                <a:srgbClr val="682A7A"/>
              </a:solidFill>
              <a:latin typeface="Segoe UI Light"/>
            </a:endParaRPr>
          </a:p>
          <a:p>
            <a:pPr algn="ctr" defTabSz="896386">
              <a:lnSpc>
                <a:spcPct val="125000"/>
              </a:lnSpc>
            </a:pPr>
            <a:r>
              <a:rPr lang="fr-BE" sz="2745" kern="0" spc="20" dirty="0">
                <a:solidFill>
                  <a:srgbClr val="682A7A"/>
                </a:solidFill>
                <a:latin typeface="Segoe UI Light"/>
              </a:rPr>
              <a:t>You </a:t>
            </a:r>
            <a:r>
              <a:rPr lang="fr-BE" sz="2745" kern="0" spc="20" dirty="0" err="1">
                <a:solidFill>
                  <a:srgbClr val="682A7A"/>
                </a:solidFill>
                <a:latin typeface="Segoe UI Light"/>
              </a:rPr>
              <a:t>modify</a:t>
            </a:r>
            <a:r>
              <a:rPr lang="fr-BE" sz="2745" kern="0" spc="20" dirty="0">
                <a:solidFill>
                  <a:srgbClr val="682A7A"/>
                </a:solidFill>
                <a:latin typeface="Segoe UI Light"/>
              </a:rPr>
              <a:t> in </a:t>
            </a:r>
            <a:r>
              <a:rPr lang="fr-BE" sz="2745" kern="0" spc="20" dirty="0" err="1">
                <a:solidFill>
                  <a:srgbClr val="682A7A"/>
                </a:solidFill>
                <a:latin typeface="Segoe UI Light"/>
              </a:rPr>
              <a:t>your</a:t>
            </a:r>
            <a:r>
              <a:rPr lang="fr-BE" sz="2745" kern="0" spc="20" dirty="0">
                <a:solidFill>
                  <a:srgbClr val="682A7A"/>
                </a:solidFill>
                <a:latin typeface="Segoe UI Light"/>
              </a:rPr>
              <a:t> </a:t>
            </a:r>
            <a:r>
              <a:rPr lang="fr-BE" sz="2745" kern="0" spc="20" dirty="0" err="1">
                <a:solidFill>
                  <a:srgbClr val="682A7A"/>
                </a:solidFill>
                <a:latin typeface="Segoe UI Light"/>
              </a:rPr>
              <a:t>working</a:t>
            </a:r>
            <a:r>
              <a:rPr lang="fr-BE" sz="2745" kern="0" spc="20" dirty="0">
                <a:solidFill>
                  <a:srgbClr val="682A7A"/>
                </a:solidFill>
                <a:latin typeface="Segoe UI Light"/>
              </a:rPr>
              <a:t> directory</a:t>
            </a:r>
          </a:p>
          <a:p>
            <a:pPr algn="ctr" defTabSz="896386">
              <a:lnSpc>
                <a:spcPct val="125000"/>
              </a:lnSpc>
            </a:pPr>
            <a:endParaRPr lang="fr-BE" sz="1568" b="1" kern="0" spc="20" dirty="0">
              <a:solidFill>
                <a:schemeClr val="accent6"/>
              </a:solidFill>
            </a:endParaRPr>
          </a:p>
        </p:txBody>
      </p:sp>
      <p:sp>
        <p:nvSpPr>
          <p:cNvPr id="3" name="Rounded Rectangle 2"/>
          <p:cNvSpPr/>
          <p:nvPr/>
        </p:nvSpPr>
        <p:spPr bwMode="auto">
          <a:xfrm>
            <a:off x="1539174" y="2159065"/>
            <a:ext cx="1867552" cy="821723"/>
          </a:xfrm>
          <a:prstGeom prst="roundRect">
            <a:avLst/>
          </a:prstGeom>
          <a:solidFill>
            <a:srgbClr val="92D050"/>
          </a:solidFill>
          <a:ln>
            <a:solidFill>
              <a:srgbClr val="92D05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fr-BE" sz="1765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Working</a:t>
            </a:r>
            <a:endParaRPr lang="fr-BE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fr-BE" sz="1765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directory</a:t>
            </a:r>
            <a:endParaRPr lang="en-US" sz="1765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Rounded Rectangle 4"/>
          <p:cNvSpPr/>
          <p:nvPr/>
        </p:nvSpPr>
        <p:spPr bwMode="auto">
          <a:xfrm>
            <a:off x="5087522" y="2159065"/>
            <a:ext cx="1867552" cy="821723"/>
          </a:xfrm>
          <a:prstGeom prst="roundRect">
            <a:avLst/>
          </a:prstGeom>
          <a:solidFill>
            <a:srgbClr val="FFFF00"/>
          </a:solidFill>
          <a:ln>
            <a:solidFill>
              <a:srgbClr val="FFFF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fr-BE" sz="1765" dirty="0" err="1">
                <a:solidFill>
                  <a:srgbClr val="002060"/>
                </a:solidFill>
                <a:ea typeface="Segoe UI" pitchFamily="34" charset="0"/>
                <a:cs typeface="Segoe UI" pitchFamily="34" charset="0"/>
              </a:rPr>
              <a:t>Staging</a:t>
            </a:r>
            <a:r>
              <a:rPr lang="fr-BE" sz="1765" dirty="0">
                <a:solidFill>
                  <a:srgbClr val="002060"/>
                </a:solidFill>
                <a:ea typeface="Segoe UI" pitchFamily="34" charset="0"/>
                <a:cs typeface="Segoe UI" pitchFamily="34" charset="0"/>
              </a:rPr>
              <a:t> </a:t>
            </a:r>
          </a:p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fr-BE" sz="1765" dirty="0">
                <a:solidFill>
                  <a:srgbClr val="002060"/>
                </a:solidFill>
                <a:ea typeface="Segoe UI" pitchFamily="34" charset="0"/>
                <a:cs typeface="Segoe UI" pitchFamily="34" charset="0"/>
              </a:rPr>
              <a:t>area</a:t>
            </a:r>
            <a:endParaRPr lang="en-US" sz="1765" dirty="0" err="1">
              <a:solidFill>
                <a:srgbClr val="002060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Rounded Rectangle 6"/>
          <p:cNvSpPr/>
          <p:nvPr/>
        </p:nvSpPr>
        <p:spPr bwMode="auto">
          <a:xfrm>
            <a:off x="8635870" y="2159065"/>
            <a:ext cx="1867552" cy="821723"/>
          </a:xfrm>
          <a:prstGeom prst="round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fr-BE" sz="1765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Git directory</a:t>
            </a:r>
          </a:p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fr-BE" sz="1765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(</a:t>
            </a:r>
            <a:r>
              <a:rPr lang="fr-BE" sz="1765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repository</a:t>
            </a:r>
            <a:r>
              <a:rPr lang="fr-BE" sz="1765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)</a:t>
            </a:r>
            <a:endParaRPr lang="en-US" sz="1765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8" name="Straight Connector 7"/>
          <p:cNvCxnSpPr>
            <a:stCxn id="3" idx="2"/>
          </p:cNvCxnSpPr>
          <p:nvPr/>
        </p:nvCxnSpPr>
        <p:spPr>
          <a:xfrm>
            <a:off x="2472950" y="2980788"/>
            <a:ext cx="0" cy="2689274"/>
          </a:xfrm>
          <a:prstGeom prst="line">
            <a:avLst/>
          </a:prstGeom>
          <a:ln w="381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stCxn id="5" idx="2"/>
          </p:cNvCxnSpPr>
          <p:nvPr/>
        </p:nvCxnSpPr>
        <p:spPr>
          <a:xfrm>
            <a:off x="6021298" y="2980788"/>
            <a:ext cx="0" cy="2689274"/>
          </a:xfrm>
          <a:prstGeom prst="line">
            <a:avLst/>
          </a:prstGeom>
          <a:ln w="381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7" idx="2"/>
          </p:cNvCxnSpPr>
          <p:nvPr/>
        </p:nvCxnSpPr>
        <p:spPr>
          <a:xfrm>
            <a:off x="9569646" y="2980788"/>
            <a:ext cx="0" cy="2689274"/>
          </a:xfrm>
          <a:prstGeom prst="line">
            <a:avLst/>
          </a:prstGeom>
          <a:ln w="381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42450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 bwMode="auto">
          <a:xfrm>
            <a:off x="4826065" y="1860256"/>
            <a:ext cx="2390466" cy="4033912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Git Workflow : Les trois </a:t>
            </a:r>
            <a:r>
              <a:rPr lang="en-US" dirty="0" err="1">
                <a:solidFill>
                  <a:schemeClr val="tx1"/>
                </a:solidFill>
              </a:rPr>
              <a:t>états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016260" y="1248039"/>
            <a:ext cx="10304685" cy="56724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896386">
              <a:lnSpc>
                <a:spcPct val="125000"/>
              </a:lnSpc>
            </a:pPr>
            <a:r>
              <a:rPr lang="fr-BE" sz="2745" kern="0" spc="20" dirty="0">
                <a:solidFill>
                  <a:srgbClr val="682A7A"/>
                </a:solidFill>
                <a:latin typeface="Segoe UI Light"/>
              </a:rPr>
              <a:t>Local Operations</a:t>
            </a:r>
          </a:p>
          <a:p>
            <a:pPr algn="ctr" defTabSz="896386">
              <a:lnSpc>
                <a:spcPct val="125000"/>
              </a:lnSpc>
            </a:pPr>
            <a:endParaRPr lang="fr-BE" sz="2745" kern="0" spc="20" dirty="0">
              <a:solidFill>
                <a:srgbClr val="682A7A"/>
              </a:solidFill>
              <a:latin typeface="Segoe UI Light"/>
            </a:endParaRPr>
          </a:p>
          <a:p>
            <a:pPr algn="ctr" defTabSz="896386">
              <a:lnSpc>
                <a:spcPct val="125000"/>
              </a:lnSpc>
            </a:pPr>
            <a:endParaRPr lang="fr-BE" sz="2745" kern="0" spc="20" dirty="0">
              <a:solidFill>
                <a:srgbClr val="682A7A"/>
              </a:solidFill>
              <a:latin typeface="Segoe UI Light"/>
            </a:endParaRPr>
          </a:p>
          <a:p>
            <a:pPr algn="ctr" defTabSz="896386">
              <a:lnSpc>
                <a:spcPct val="125000"/>
              </a:lnSpc>
            </a:pPr>
            <a:endParaRPr lang="fr-BE" sz="2745" kern="0" spc="20" dirty="0">
              <a:solidFill>
                <a:srgbClr val="682A7A"/>
              </a:solidFill>
              <a:latin typeface="Segoe UI Light"/>
            </a:endParaRPr>
          </a:p>
          <a:p>
            <a:pPr algn="ctr" defTabSz="896386">
              <a:lnSpc>
                <a:spcPct val="125000"/>
              </a:lnSpc>
            </a:pPr>
            <a:endParaRPr lang="fr-BE" sz="2745" kern="0" spc="20" dirty="0">
              <a:solidFill>
                <a:srgbClr val="682A7A"/>
              </a:solidFill>
              <a:latin typeface="Segoe UI Light"/>
            </a:endParaRPr>
          </a:p>
          <a:p>
            <a:pPr algn="ctr" defTabSz="896386">
              <a:lnSpc>
                <a:spcPct val="125000"/>
              </a:lnSpc>
            </a:pPr>
            <a:endParaRPr lang="fr-BE" sz="2745" kern="0" spc="20" dirty="0">
              <a:solidFill>
                <a:srgbClr val="682A7A"/>
              </a:solidFill>
              <a:latin typeface="Segoe UI Light"/>
            </a:endParaRPr>
          </a:p>
          <a:p>
            <a:pPr algn="ctr" defTabSz="896386">
              <a:lnSpc>
                <a:spcPct val="125000"/>
              </a:lnSpc>
            </a:pPr>
            <a:endParaRPr lang="fr-BE" sz="2745" kern="0" spc="20" dirty="0">
              <a:solidFill>
                <a:srgbClr val="682A7A"/>
              </a:solidFill>
              <a:latin typeface="Segoe UI Light"/>
            </a:endParaRPr>
          </a:p>
          <a:p>
            <a:pPr algn="ctr" defTabSz="896386">
              <a:lnSpc>
                <a:spcPct val="125000"/>
              </a:lnSpc>
            </a:pPr>
            <a:endParaRPr lang="fr-BE" sz="2745" kern="0" spc="20" dirty="0">
              <a:solidFill>
                <a:srgbClr val="682A7A"/>
              </a:solidFill>
              <a:latin typeface="Segoe UI Light"/>
            </a:endParaRPr>
          </a:p>
          <a:p>
            <a:pPr algn="ctr" defTabSz="896386">
              <a:lnSpc>
                <a:spcPct val="125000"/>
              </a:lnSpc>
            </a:pPr>
            <a:endParaRPr lang="fr-BE" sz="2745" kern="0" spc="20" dirty="0">
              <a:solidFill>
                <a:srgbClr val="682A7A"/>
              </a:solidFill>
              <a:latin typeface="Segoe UI Light"/>
            </a:endParaRPr>
          </a:p>
          <a:p>
            <a:pPr algn="ctr" defTabSz="896386">
              <a:lnSpc>
                <a:spcPct val="125000"/>
              </a:lnSpc>
            </a:pPr>
            <a:r>
              <a:rPr lang="fr-BE" sz="2745" kern="0" spc="20" dirty="0">
                <a:solidFill>
                  <a:srgbClr val="682A7A"/>
                </a:solidFill>
                <a:latin typeface="Segoe UI Light"/>
              </a:rPr>
              <a:t>You stage the files, </a:t>
            </a:r>
            <a:r>
              <a:rPr lang="fr-BE" sz="2745" kern="0" spc="20" dirty="0" err="1">
                <a:solidFill>
                  <a:srgbClr val="682A7A"/>
                </a:solidFill>
                <a:latin typeface="Segoe UI Light"/>
              </a:rPr>
              <a:t>adding</a:t>
            </a:r>
            <a:r>
              <a:rPr lang="fr-BE" sz="2745" kern="0" spc="20" dirty="0">
                <a:solidFill>
                  <a:srgbClr val="682A7A"/>
                </a:solidFill>
                <a:latin typeface="Segoe UI Light"/>
              </a:rPr>
              <a:t> </a:t>
            </a:r>
            <a:r>
              <a:rPr lang="fr-BE" sz="2745" kern="0" spc="20" dirty="0" err="1">
                <a:solidFill>
                  <a:srgbClr val="682A7A"/>
                </a:solidFill>
                <a:latin typeface="Segoe UI Light"/>
              </a:rPr>
              <a:t>snapshots</a:t>
            </a:r>
            <a:r>
              <a:rPr lang="fr-BE" sz="2745" kern="0" spc="20" dirty="0">
                <a:solidFill>
                  <a:srgbClr val="682A7A"/>
                </a:solidFill>
                <a:latin typeface="Segoe UI Light"/>
              </a:rPr>
              <a:t> of the to </a:t>
            </a:r>
            <a:r>
              <a:rPr lang="fr-BE" sz="2745" kern="0" spc="20" dirty="0" err="1">
                <a:solidFill>
                  <a:srgbClr val="682A7A"/>
                </a:solidFill>
                <a:latin typeface="Segoe UI Light"/>
              </a:rPr>
              <a:t>your</a:t>
            </a:r>
            <a:r>
              <a:rPr lang="fr-BE" sz="2745" kern="0" spc="20" dirty="0">
                <a:solidFill>
                  <a:srgbClr val="682A7A"/>
                </a:solidFill>
                <a:latin typeface="Segoe UI Light"/>
              </a:rPr>
              <a:t> </a:t>
            </a:r>
            <a:r>
              <a:rPr lang="fr-BE" sz="2745" kern="0" spc="20" dirty="0" err="1">
                <a:solidFill>
                  <a:srgbClr val="682A7A"/>
                </a:solidFill>
                <a:latin typeface="Segoe UI Light"/>
              </a:rPr>
              <a:t>staging</a:t>
            </a:r>
            <a:r>
              <a:rPr lang="fr-BE" sz="2745" kern="0" spc="20" dirty="0">
                <a:solidFill>
                  <a:srgbClr val="682A7A"/>
                </a:solidFill>
                <a:latin typeface="Segoe UI Light"/>
              </a:rPr>
              <a:t> area.</a:t>
            </a:r>
          </a:p>
          <a:p>
            <a:pPr algn="ctr" defTabSz="896386">
              <a:lnSpc>
                <a:spcPct val="125000"/>
              </a:lnSpc>
            </a:pPr>
            <a:endParaRPr lang="fr-BE" sz="1568" b="1" kern="0" spc="20" dirty="0">
              <a:solidFill>
                <a:schemeClr val="accent6"/>
              </a:solidFill>
            </a:endParaRPr>
          </a:p>
        </p:txBody>
      </p:sp>
      <p:sp>
        <p:nvSpPr>
          <p:cNvPr id="3" name="Rounded Rectangle 2"/>
          <p:cNvSpPr/>
          <p:nvPr/>
        </p:nvSpPr>
        <p:spPr bwMode="auto">
          <a:xfrm>
            <a:off x="1539174" y="2159065"/>
            <a:ext cx="1867552" cy="821723"/>
          </a:xfrm>
          <a:prstGeom prst="roundRect">
            <a:avLst/>
          </a:prstGeom>
          <a:solidFill>
            <a:srgbClr val="92D050"/>
          </a:solidFill>
          <a:ln>
            <a:solidFill>
              <a:srgbClr val="92D05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fr-BE" sz="1765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Working</a:t>
            </a:r>
            <a:endParaRPr lang="fr-BE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fr-BE" sz="1765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directory</a:t>
            </a:r>
            <a:endParaRPr lang="en-US" sz="1765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Rounded Rectangle 4"/>
          <p:cNvSpPr/>
          <p:nvPr/>
        </p:nvSpPr>
        <p:spPr bwMode="auto">
          <a:xfrm>
            <a:off x="5087522" y="2159065"/>
            <a:ext cx="1867552" cy="821723"/>
          </a:xfrm>
          <a:prstGeom prst="roundRect">
            <a:avLst/>
          </a:prstGeom>
          <a:solidFill>
            <a:srgbClr val="FFFF00"/>
          </a:solidFill>
          <a:ln>
            <a:solidFill>
              <a:srgbClr val="FFFF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fr-BE" sz="1765" dirty="0" err="1">
                <a:solidFill>
                  <a:srgbClr val="002060"/>
                </a:solidFill>
                <a:ea typeface="Segoe UI" pitchFamily="34" charset="0"/>
                <a:cs typeface="Segoe UI" pitchFamily="34" charset="0"/>
              </a:rPr>
              <a:t>Staging</a:t>
            </a:r>
            <a:r>
              <a:rPr lang="fr-BE" sz="1765" dirty="0">
                <a:solidFill>
                  <a:srgbClr val="002060"/>
                </a:solidFill>
                <a:ea typeface="Segoe UI" pitchFamily="34" charset="0"/>
                <a:cs typeface="Segoe UI" pitchFamily="34" charset="0"/>
              </a:rPr>
              <a:t> </a:t>
            </a:r>
          </a:p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fr-BE" sz="1765" dirty="0">
                <a:solidFill>
                  <a:srgbClr val="002060"/>
                </a:solidFill>
                <a:ea typeface="Segoe UI" pitchFamily="34" charset="0"/>
                <a:cs typeface="Segoe UI" pitchFamily="34" charset="0"/>
              </a:rPr>
              <a:t>area</a:t>
            </a:r>
            <a:endParaRPr lang="en-US" sz="1765" dirty="0" err="1">
              <a:solidFill>
                <a:srgbClr val="002060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Rounded Rectangle 6"/>
          <p:cNvSpPr/>
          <p:nvPr/>
        </p:nvSpPr>
        <p:spPr bwMode="auto">
          <a:xfrm>
            <a:off x="8635870" y="2159065"/>
            <a:ext cx="1867552" cy="821723"/>
          </a:xfrm>
          <a:prstGeom prst="round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fr-BE" sz="1765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Git directory</a:t>
            </a:r>
          </a:p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fr-BE" sz="1765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(</a:t>
            </a:r>
            <a:r>
              <a:rPr lang="fr-BE" sz="1765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repository</a:t>
            </a:r>
            <a:r>
              <a:rPr lang="fr-BE" sz="1765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)</a:t>
            </a:r>
            <a:endParaRPr lang="en-US" sz="1765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8" name="Straight Connector 7"/>
          <p:cNvCxnSpPr>
            <a:stCxn id="3" idx="2"/>
          </p:cNvCxnSpPr>
          <p:nvPr/>
        </p:nvCxnSpPr>
        <p:spPr>
          <a:xfrm>
            <a:off x="2472950" y="2980788"/>
            <a:ext cx="0" cy="2689274"/>
          </a:xfrm>
          <a:prstGeom prst="line">
            <a:avLst/>
          </a:prstGeom>
          <a:ln w="381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stCxn id="5" idx="2"/>
          </p:cNvCxnSpPr>
          <p:nvPr/>
        </p:nvCxnSpPr>
        <p:spPr>
          <a:xfrm>
            <a:off x="6021298" y="2980788"/>
            <a:ext cx="0" cy="2689274"/>
          </a:xfrm>
          <a:prstGeom prst="line">
            <a:avLst/>
          </a:prstGeom>
          <a:ln w="381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7" idx="2"/>
          </p:cNvCxnSpPr>
          <p:nvPr/>
        </p:nvCxnSpPr>
        <p:spPr>
          <a:xfrm>
            <a:off x="9569646" y="2980788"/>
            <a:ext cx="0" cy="2689274"/>
          </a:xfrm>
          <a:prstGeom prst="line">
            <a:avLst/>
          </a:prstGeom>
          <a:ln w="381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ight Arrow 3"/>
          <p:cNvSpPr/>
          <p:nvPr/>
        </p:nvSpPr>
        <p:spPr bwMode="auto">
          <a:xfrm>
            <a:off x="2472950" y="3486648"/>
            <a:ext cx="3548348" cy="1195233"/>
          </a:xfrm>
          <a:prstGeom prst="righ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fr-BE" sz="2353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Stage files</a:t>
            </a: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33341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Azure Medium">
  <a:themeElements>
    <a:clrScheme name="Custom 3">
      <a:dk1>
        <a:srgbClr val="00B0F0"/>
      </a:dk1>
      <a:lt1>
        <a:srgbClr val="FFFFFF"/>
      </a:lt1>
      <a:dk2>
        <a:srgbClr val="44546A"/>
      </a:dk2>
      <a:lt2>
        <a:srgbClr val="FFFFFF"/>
      </a:lt2>
      <a:accent1>
        <a:srgbClr val="00B0F0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FFFFFF"/>
      </a:hlink>
      <a:folHlink>
        <a:srgbClr val="954F72"/>
      </a:folHlink>
    </a:clrScheme>
    <a:fontScheme name="Windows Azure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525" row="7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2021E704-7DB4-442B-8508-C818A3B66AAC}">
  <we:reference id="wa104178141" version="3.0.9.11" store="en-US" storeType="OMEX"/>
  <we:alternateReferences/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9227</TotalTime>
  <Words>2325</Words>
  <Application>Microsoft Office PowerPoint</Application>
  <PresentationFormat>Widescreen</PresentationFormat>
  <Paragraphs>444</Paragraphs>
  <Slides>73</Slides>
  <Notes>19</Notes>
  <HiddenSlides>38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73</vt:i4>
      </vt:variant>
    </vt:vector>
  </HeadingPairs>
  <TitlesOfParts>
    <vt:vector size="86" baseType="lpstr">
      <vt:lpstr>Arial</vt:lpstr>
      <vt:lpstr>Calibri</vt:lpstr>
      <vt:lpstr>Calibri (body)</vt:lpstr>
      <vt:lpstr>Calibri Light</vt:lpstr>
      <vt:lpstr>Consolas</vt:lpstr>
      <vt:lpstr>Patua One</vt:lpstr>
      <vt:lpstr>Segoe</vt:lpstr>
      <vt:lpstr>Segoe UI</vt:lpstr>
      <vt:lpstr>Segoe UI Light</vt:lpstr>
      <vt:lpstr>Segoe UI Symbol</vt:lpstr>
      <vt:lpstr>Wingdings</vt:lpstr>
      <vt:lpstr>Office Theme</vt:lpstr>
      <vt:lpstr>1_Azure Medium</vt:lpstr>
      <vt:lpstr>PowerPoint Presentation</vt:lpstr>
      <vt:lpstr>PowerPoint Presentation</vt:lpstr>
      <vt:lpstr>Adrien Clerbois</vt:lpstr>
      <vt:lpstr>Programme</vt:lpstr>
      <vt:lpstr>PowerPoint Presentation</vt:lpstr>
      <vt:lpstr>Forget TFS (source control)</vt:lpstr>
      <vt:lpstr>Git</vt:lpstr>
      <vt:lpstr>Git Workflow : Les trois états</vt:lpstr>
      <vt:lpstr>Git Workflow : Les trois états</vt:lpstr>
      <vt:lpstr>Git Workflow : Les trois états</vt:lpstr>
      <vt:lpstr>Git Workflow : Les trois états</vt:lpstr>
      <vt:lpstr>Meet Git</vt:lpstr>
      <vt:lpstr>PowerPoint Presentation</vt:lpstr>
      <vt:lpstr>Git – branching model</vt:lpstr>
      <vt:lpstr>Git - master</vt:lpstr>
      <vt:lpstr>Git - develop</vt:lpstr>
      <vt:lpstr>Git - feature</vt:lpstr>
      <vt:lpstr>Git - feature</vt:lpstr>
      <vt:lpstr>Git - release</vt:lpstr>
      <vt:lpstr>Git - release</vt:lpstr>
      <vt:lpstr>Git - release</vt:lpstr>
      <vt:lpstr>Git - release </vt:lpstr>
      <vt:lpstr>Git – commandes de base</vt:lpstr>
      <vt:lpstr>Git – commandes de base</vt:lpstr>
      <vt:lpstr>Git – commandes de base</vt:lpstr>
      <vt:lpstr>Git – conflits </vt:lpstr>
      <vt:lpstr>Git – conflits </vt:lpstr>
      <vt:lpstr>Git – Visual Studio Team Explorer</vt:lpstr>
      <vt:lpstr>Git – nouvelle branche</vt:lpstr>
      <vt:lpstr>Git – merge</vt:lpstr>
      <vt:lpstr>Git – étiqueter des commits</vt:lpstr>
      <vt:lpstr>Git – single commit</vt:lpstr>
      <vt:lpstr>Versioning</vt:lpstr>
      <vt:lpstr>PowerPoint Presentation</vt:lpstr>
      <vt:lpstr>PowerPoint Presentation</vt:lpstr>
      <vt:lpstr>VS – must know shortcuts</vt:lpstr>
      <vt:lpstr>VS – debug</vt:lpstr>
      <vt:lpstr>VS – debug</vt:lpstr>
      <vt:lpstr>VS – debug</vt:lpstr>
      <vt:lpstr>VS – debug</vt:lpstr>
      <vt:lpstr>VS – debug</vt:lpstr>
      <vt:lpstr>PowerPoint Presentation</vt:lpstr>
      <vt:lpstr>VS – Web Essentials</vt:lpstr>
      <vt:lpstr>PowerPoint Presentation</vt:lpstr>
      <vt:lpstr>Bootstrap</vt:lpstr>
      <vt:lpstr>VS – Web Essentials</vt:lpstr>
      <vt:lpstr>Model, Views and Controllers</vt:lpstr>
      <vt:lpstr>EntityFramework – Code First</vt:lpstr>
      <vt:lpstr>EntityFramework – Code First</vt:lpstr>
      <vt:lpstr>PowerPoint Presentation</vt:lpstr>
      <vt:lpstr>EntityFramework – Code First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Cross-Origin Resource Sharing </vt:lpstr>
      <vt:lpstr>Quoi d’autre ?</vt:lpstr>
      <vt:lpstr>Known issues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Renaud Dumont</dc:creator>
  <cp:lastModifiedBy>Adrien Clerbois</cp:lastModifiedBy>
  <cp:revision>93</cp:revision>
  <dcterms:created xsi:type="dcterms:W3CDTF">2017-01-06T11:15:07Z</dcterms:created>
  <dcterms:modified xsi:type="dcterms:W3CDTF">2017-11-12T22:16:28Z</dcterms:modified>
</cp:coreProperties>
</file>